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76"/>
  </p:notesMasterIdLst>
  <p:sldIdLst>
    <p:sldId id="306" r:id="rId2"/>
    <p:sldId id="390" r:id="rId3"/>
    <p:sldId id="440" r:id="rId4"/>
    <p:sldId id="391" r:id="rId5"/>
    <p:sldId id="392" r:id="rId6"/>
    <p:sldId id="393" r:id="rId7"/>
    <p:sldId id="394" r:id="rId8"/>
    <p:sldId id="395" r:id="rId9"/>
    <p:sldId id="396" r:id="rId10"/>
    <p:sldId id="397" r:id="rId11"/>
    <p:sldId id="389" r:id="rId12"/>
    <p:sldId id="439" r:id="rId13"/>
    <p:sldId id="398" r:id="rId14"/>
    <p:sldId id="399" r:id="rId15"/>
    <p:sldId id="400" r:id="rId16"/>
    <p:sldId id="401" r:id="rId17"/>
    <p:sldId id="402" r:id="rId18"/>
    <p:sldId id="403" r:id="rId19"/>
    <p:sldId id="404" r:id="rId20"/>
    <p:sldId id="310" r:id="rId21"/>
    <p:sldId id="312" r:id="rId22"/>
    <p:sldId id="438" r:id="rId23"/>
    <p:sldId id="313" r:id="rId24"/>
    <p:sldId id="406" r:id="rId25"/>
    <p:sldId id="407" r:id="rId26"/>
    <p:sldId id="408" r:id="rId27"/>
    <p:sldId id="409" r:id="rId28"/>
    <p:sldId id="410" r:id="rId29"/>
    <p:sldId id="411" r:id="rId30"/>
    <p:sldId id="412" r:id="rId31"/>
    <p:sldId id="413" r:id="rId32"/>
    <p:sldId id="316" r:id="rId33"/>
    <p:sldId id="337" r:id="rId34"/>
    <p:sldId id="437" r:id="rId35"/>
    <p:sldId id="338" r:id="rId36"/>
    <p:sldId id="346" r:id="rId37"/>
    <p:sldId id="342" r:id="rId38"/>
    <p:sldId id="441" r:id="rId39"/>
    <p:sldId id="343" r:id="rId40"/>
    <p:sldId id="318" r:id="rId41"/>
    <p:sldId id="436" r:id="rId42"/>
    <p:sldId id="432" r:id="rId43"/>
    <p:sldId id="414" r:id="rId44"/>
    <p:sldId id="415" r:id="rId45"/>
    <p:sldId id="417" r:id="rId46"/>
    <p:sldId id="419" r:id="rId47"/>
    <p:sldId id="420" r:id="rId48"/>
    <p:sldId id="422" r:id="rId49"/>
    <p:sldId id="323" r:id="rId50"/>
    <p:sldId id="435" r:id="rId51"/>
    <p:sldId id="423" r:id="rId52"/>
    <p:sldId id="424" r:id="rId53"/>
    <p:sldId id="425" r:id="rId54"/>
    <p:sldId id="330" r:id="rId55"/>
    <p:sldId id="428" r:id="rId56"/>
    <p:sldId id="449" r:id="rId57"/>
    <p:sldId id="429" r:id="rId58"/>
    <p:sldId id="443" r:id="rId59"/>
    <p:sldId id="442" r:id="rId60"/>
    <p:sldId id="444" r:id="rId61"/>
    <p:sldId id="448" r:id="rId62"/>
    <p:sldId id="447" r:id="rId63"/>
    <p:sldId id="360" r:id="rId64"/>
    <p:sldId id="434" r:id="rId65"/>
    <p:sldId id="430" r:id="rId66"/>
    <p:sldId id="348" r:id="rId67"/>
    <p:sldId id="433" r:id="rId68"/>
    <p:sldId id="349" r:id="rId69"/>
    <p:sldId id="431" r:id="rId70"/>
    <p:sldId id="427" r:id="rId71"/>
    <p:sldId id="367" r:id="rId72"/>
    <p:sldId id="379" r:id="rId73"/>
    <p:sldId id="382" r:id="rId74"/>
    <p:sldId id="446" r:id="rId75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99"/>
    <a:srgbClr val="454649"/>
    <a:srgbClr val="0066FF"/>
    <a:srgbClr val="0033CC"/>
    <a:srgbClr val="E0FBFC"/>
    <a:srgbClr val="777777"/>
    <a:srgbClr val="5F5F5F"/>
    <a:srgbClr val="DDDDDD"/>
    <a:srgbClr val="EE851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90" autoAdjust="0"/>
    <p:restoredTop sz="99794" autoAdjust="0"/>
  </p:normalViewPr>
  <p:slideViewPr>
    <p:cSldViewPr>
      <p:cViewPr>
        <p:scale>
          <a:sx n="130" d="100"/>
          <a:sy n="130" d="100"/>
        </p:scale>
        <p:origin x="540" y="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602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92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1.xml"/><Relationship Id="rId1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0A811CA-332D-41C8-8652-F801F218029A}" type="datetimeFigureOut">
              <a:rPr lang="ru-RU" smtClean="0"/>
              <a:pPr/>
              <a:t>20.05.2014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9324FCD-BC38-4D74-B2A3-A513B6A6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8655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24FCD-BC38-4D74-B2A3-A513B6A6BC6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08CFE-DAF6-4C70-BB3E-4142BA4B9F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40D05-30C2-4863-9B74-8B9A085A8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7497-FC17-4629-8A7C-B73BE0703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6A43-ABF8-4851-B5A7-7FAEF20474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A12D0-E8A5-4B17-B3DC-21A928127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2CF65-8C0F-4234-B6BC-DE3166A3E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570F-446D-46E0-9214-D23B4DA8D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2F91-1665-4605-A248-1040DBEE25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8B910-374B-46A5-8C2D-80B81A349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F416C-0ED9-425D-9A9B-1A1ECC2E7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E4E8E-3053-442C-9BAC-6A2F1A8A12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9CE36A-1654-4473-9291-1832204786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2.jpe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5.png"/><Relationship Id="rId7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5.png"/><Relationship Id="rId7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11" Type="http://schemas.openxmlformats.org/officeDocument/2006/relationships/image" Target="../media/image1.jpeg"/><Relationship Id="rId5" Type="http://schemas.openxmlformats.org/officeDocument/2006/relationships/image" Target="../media/image30.gif"/><Relationship Id="rId10" Type="http://schemas.openxmlformats.org/officeDocument/2006/relationships/image" Target="../media/image34.png"/><Relationship Id="rId4" Type="http://schemas.openxmlformats.org/officeDocument/2006/relationships/image" Target="../media/image29.gif"/><Relationship Id="rId9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5.png"/><Relationship Id="rId7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.jpe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12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gif"/><Relationship Id="rId10" Type="http://schemas.openxmlformats.org/officeDocument/2006/relationships/image" Target="../media/image6.png"/><Relationship Id="rId4" Type="http://schemas.openxmlformats.org/officeDocument/2006/relationships/image" Target="../media/image41.gif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.jpe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6.png"/><Relationship Id="rId10" Type="http://schemas.openxmlformats.org/officeDocument/2006/relationships/image" Target="../media/image2.jpe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6.pn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6.pn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54.png"/><Relationship Id="rId7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8.jpeg"/><Relationship Id="rId10" Type="http://schemas.openxmlformats.org/officeDocument/2006/relationships/image" Target="../media/image2.jpeg"/><Relationship Id="rId4" Type="http://schemas.openxmlformats.org/officeDocument/2006/relationships/image" Target="../media/image6.png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1.jpeg"/><Relationship Id="rId10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50.png"/><Relationship Id="rId7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8.jpeg"/><Relationship Id="rId10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50.png"/><Relationship Id="rId7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8.jpeg"/><Relationship Id="rId10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0.png"/><Relationship Id="rId7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jpe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7.png"/><Relationship Id="rId4" Type="http://schemas.openxmlformats.org/officeDocument/2006/relationships/image" Target="../media/image2.jpeg"/><Relationship Id="rId9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.png"/><Relationship Id="rId10" Type="http://schemas.openxmlformats.org/officeDocument/2006/relationships/image" Target="../media/image60.jpe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jpe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6.png"/><Relationship Id="rId10" Type="http://schemas.openxmlformats.org/officeDocument/2006/relationships/image" Target="../media/image60.jpeg"/><Relationship Id="rId4" Type="http://schemas.openxmlformats.org/officeDocument/2006/relationships/image" Target="../media/image57.png"/><Relationship Id="rId9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jpe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7.png"/><Relationship Id="rId10" Type="http://schemas.openxmlformats.org/officeDocument/2006/relationships/image" Target="../media/image60.jpeg"/><Relationship Id="rId4" Type="http://schemas.openxmlformats.org/officeDocument/2006/relationships/image" Target="../media/image2.jpeg"/><Relationship Id="rId9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jpe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7.png"/><Relationship Id="rId10" Type="http://schemas.openxmlformats.org/officeDocument/2006/relationships/image" Target="../media/image60.jpeg"/><Relationship Id="rId4" Type="http://schemas.openxmlformats.org/officeDocument/2006/relationships/image" Target="../media/image2.jpeg"/><Relationship Id="rId9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jpeg"/><Relationship Id="rId7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.png"/><Relationship Id="rId10" Type="http://schemas.openxmlformats.org/officeDocument/2006/relationships/image" Target="../media/image67.png"/><Relationship Id="rId4" Type="http://schemas.openxmlformats.org/officeDocument/2006/relationships/image" Target="../media/image2.jpeg"/><Relationship Id="rId9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.png"/><Relationship Id="rId7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jpeg"/><Relationship Id="rId7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2.jpeg"/><Relationship Id="rId4" Type="http://schemas.openxmlformats.org/officeDocument/2006/relationships/image" Target="../media/image6.png"/><Relationship Id="rId9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.jpeg"/><Relationship Id="rId7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2.jpeg"/><Relationship Id="rId10" Type="http://schemas.openxmlformats.org/officeDocument/2006/relationships/image" Target="../media/image65.png"/><Relationship Id="rId4" Type="http://schemas.openxmlformats.org/officeDocument/2006/relationships/image" Target="../media/image6.png"/><Relationship Id="rId9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.jpeg"/><Relationship Id="rId7" Type="http://schemas.openxmlformats.org/officeDocument/2006/relationships/image" Target="../media/image68.png"/><Relationship Id="rId12" Type="http://schemas.openxmlformats.org/officeDocument/2006/relationships/hyperlink" Target="http://geosoft.ru/shop/nashe-proizvodstvo/aksessuary/item_15465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hyperlink" Target="http://geosoft.ru/shop/nashe-proizvodstvo/aksessuary/item_15463/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geosoft.ru/shop/nashe-proizvodstvo/aksessuary/item_15464/" TargetMode="External"/><Relationship Id="rId4" Type="http://schemas.openxmlformats.org/officeDocument/2006/relationships/image" Target="../media/image2.jpeg"/><Relationship Id="rId9" Type="http://schemas.openxmlformats.org/officeDocument/2006/relationships/hyperlink" Target="http://geosoft.ru/shop/nashe-proizvodstvo/aksessuary/item_15462/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.jpeg"/><Relationship Id="rId7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3.png"/><Relationship Id="rId4" Type="http://schemas.openxmlformats.org/officeDocument/2006/relationships/image" Target="../media/image6.png"/><Relationship Id="rId9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.jpeg"/><Relationship Id="rId7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2.jpeg"/><Relationship Id="rId4" Type="http://schemas.openxmlformats.org/officeDocument/2006/relationships/image" Target="../media/image6.png"/><Relationship Id="rId9" Type="http://schemas.openxmlformats.org/officeDocument/2006/relationships/image" Target="../media/image7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.jpeg"/><Relationship Id="rId7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71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74.png"/><Relationship Id="rId7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74.png"/><Relationship Id="rId7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8.png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78.png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2.jpe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0" Type="http://schemas.openxmlformats.org/officeDocument/2006/relationships/image" Target="../media/image1.jpe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2.jpeg"/><Relationship Id="rId3" Type="http://schemas.openxmlformats.org/officeDocument/2006/relationships/image" Target="../media/image6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98.jpeg"/><Relationship Id="rId7" Type="http://schemas.openxmlformats.org/officeDocument/2006/relationships/image" Target="../media/image100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1.jpeg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.jpeg"/><Relationship Id="rId7" Type="http://schemas.openxmlformats.org/officeDocument/2006/relationships/image" Target="../media/image10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5" Type="http://schemas.openxmlformats.org/officeDocument/2006/relationships/image" Target="../media/image101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105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108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8986" y="1666172"/>
            <a:ext cx="9361040" cy="3419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660525" y="1334096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 dirty="0"/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1660525" y="1334096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 dirty="0"/>
          </a:p>
        </p:txBody>
      </p:sp>
      <p:pic>
        <p:nvPicPr>
          <p:cNvPr id="29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161" r="14441" b="2833"/>
          <a:stretch/>
        </p:blipFill>
        <p:spPr bwMode="auto">
          <a:xfrm flipH="1">
            <a:off x="6444208" y="3545775"/>
            <a:ext cx="3250014" cy="2232124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0"/>
              </a:schemeClr>
            </a:glow>
            <a:softEdge rad="8001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 rot="736147">
            <a:off x="-577668" y="1792846"/>
            <a:ext cx="3858627" cy="2826873"/>
          </a:xfrm>
          <a:prstGeom prst="rect">
            <a:avLst/>
          </a:prstGeom>
          <a:ln>
            <a:noFill/>
          </a:ln>
          <a:effectLst>
            <a:glow rad="1905000">
              <a:schemeClr val="bg1">
                <a:alpha val="0"/>
              </a:schemeClr>
            </a:glow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4"/>
          <p:cNvSpPr txBox="1">
            <a:spLocks noChangeArrowheads="1"/>
          </p:cNvSpPr>
          <p:nvPr/>
        </p:nvSpPr>
        <p:spPr>
          <a:xfrm>
            <a:off x="1478608" y="3562747"/>
            <a:ext cx="6153694" cy="17526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>
                <a:solidFill>
                  <a:srgbClr val="777777"/>
                </a:solidFill>
              </a:rPr>
              <a:t> </a:t>
            </a:r>
            <a:r>
              <a:rPr lang="ru-RU" sz="4400" dirty="0" smtClean="0">
                <a:solidFill>
                  <a:srgbClr val="777777"/>
                </a:solidFill>
              </a:rPr>
              <a:t>«</a:t>
            </a:r>
            <a:r>
              <a:rPr lang="en-US" sz="4400" dirty="0" err="1" smtClean="0">
                <a:solidFill>
                  <a:srgbClr val="777777"/>
                </a:solidFill>
              </a:rPr>
              <a:t>Geosoft</a:t>
            </a:r>
            <a:r>
              <a:rPr lang="en-US" sz="4400" dirty="0" smtClean="0">
                <a:solidFill>
                  <a:srgbClr val="777777"/>
                </a:solidFill>
              </a:rPr>
              <a:t> Dent</a:t>
            </a:r>
            <a:r>
              <a:rPr lang="ru-RU" sz="4400" dirty="0" smtClean="0">
                <a:solidFill>
                  <a:srgbClr val="777777"/>
                </a:solidFill>
              </a:rPr>
              <a:t>»</a:t>
            </a:r>
            <a:endParaRPr lang="en-US" sz="4400" dirty="0">
              <a:solidFill>
                <a:srgbClr val="777777"/>
              </a:solidFill>
            </a:endParaRPr>
          </a:p>
        </p:txBody>
      </p:sp>
      <p:sp>
        <p:nvSpPr>
          <p:cNvPr id="2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82468" y="5517232"/>
            <a:ext cx="1944216" cy="299913"/>
          </a:xfrm>
        </p:spPr>
        <p:txBody>
          <a:bodyPr/>
          <a:lstStyle/>
          <a:p>
            <a:pPr algn="l"/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www.geosoft.ru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1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5276" y="2176492"/>
            <a:ext cx="3240359" cy="1179806"/>
          </a:xfrm>
          <a:prstGeom prst="rect">
            <a:avLst/>
          </a:prstGeom>
          <a:noFill/>
          <a:effectLst>
            <a:glow rad="63500">
              <a:schemeClr val="bg1">
                <a:lumMod val="75000"/>
                <a:alpha val="57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3987">
        <p:split orient="vert"/>
      </p:transition>
    </mc:Choice>
    <mc:Fallback>
      <p:transition spd="slow" advTm="1398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171400"/>
            <a:ext cx="4658604" cy="84249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2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20733" y="1451994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D:\работа\копия диска 060912\диск Д\сайт\версия 2\ЭНДОЭСТ МОТОР-МИНИ\ОПИСАНИЕ\логотип мотор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99758" y="3755150"/>
            <a:ext cx="2170603" cy="732332"/>
          </a:xfrm>
          <a:prstGeom prst="rect">
            <a:avLst/>
          </a:prstGeom>
          <a:noFill/>
        </p:spPr>
      </p:pic>
      <p:pic>
        <p:nvPicPr>
          <p:cNvPr id="12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Belykh\Рабочий стол\на сегодня\mini2d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5810" flipH="1">
            <a:off x="620688" y="4497626"/>
            <a:ext cx="4076953" cy="1506789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022161" y="2299127"/>
            <a:ext cx="5736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FULL WORKING AREA VIEW PROVIDED </a:t>
            </a:r>
            <a:endParaRPr lang="ru-RU" dirty="0" smtClean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BY MINI HEAD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28250" y="2420888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43508" y="116632"/>
            <a:ext cx="8856984" cy="9079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ENDODONTIC  MOTOR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b="0" dirty="0" err="1" smtClean="0">
                <a:solidFill>
                  <a:srgbClr val="000099"/>
                </a:solidFill>
              </a:rPr>
              <a:t>EndoEst</a:t>
            </a:r>
            <a:r>
              <a:rPr lang="en-US" sz="2800" b="0" dirty="0" smtClean="0">
                <a:solidFill>
                  <a:srgbClr val="000099"/>
                </a:solidFill>
              </a:rPr>
              <a:t> Motor-Mini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endParaRPr lang="ru-RU" sz="2500" b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8" name="Picture 2" descr="D:\1\Photoshop\Для рассылки\Слава\индивидуальная рассылка\макеты\ЭНДОЭСТ-SVE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591" y="3666970"/>
            <a:ext cx="1055545" cy="105554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117264" y="1089025"/>
            <a:ext cx="2748587" cy="5409251"/>
            <a:chOff x="6117264" y="1089025"/>
            <a:chExt cx="2748587" cy="5409251"/>
          </a:xfrm>
        </p:grpSpPr>
        <p:pic>
          <p:nvPicPr>
            <p:cNvPr id="2050" name="Picture 2" descr="C:\Documents and Settings\Belykh\Рабочий стол\на сегодня\mini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264" y="1089025"/>
              <a:ext cx="2748587" cy="5409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D:\1\Photoshop\МАКЕТЫ\КАТАЛОГ\ГЕОСОФТ\фото Геософт\новые фотки\реклама гутта\гуттаэст c новым индикатором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297" t="58500" r="38163" b="38205"/>
            <a:stretch/>
          </p:blipFill>
          <p:spPr bwMode="auto">
            <a:xfrm>
              <a:off x="8100392" y="4403650"/>
              <a:ext cx="183623" cy="210939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02909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6124"/>
    </mc:Choice>
    <mc:Fallback>
      <p:transition advTm="6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3509" y="121568"/>
            <a:ext cx="8856984" cy="4770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tx1">
                    <a:lumMod val="50000"/>
                  </a:schemeClr>
                </a:solidFill>
              </a:rPr>
              <a:t>ENDODONTIC MOTOR WITH APEXLOCATOR</a:t>
            </a:r>
            <a:r>
              <a:rPr lang="ru-RU" sz="19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b="0" dirty="0" smtClean="0">
                <a:solidFill>
                  <a:srgbClr val="000099"/>
                </a:solidFill>
              </a:rPr>
              <a:t>EndoEst</a:t>
            </a:r>
            <a:r>
              <a:rPr lang="ru-RU" sz="2500" b="0" dirty="0" smtClean="0">
                <a:solidFill>
                  <a:srgbClr val="000099"/>
                </a:solidFill>
              </a:rPr>
              <a:t>-</a:t>
            </a:r>
            <a:r>
              <a:rPr lang="en-US" sz="2500" b="0" dirty="0" smtClean="0">
                <a:solidFill>
                  <a:srgbClr val="000099"/>
                </a:solidFill>
              </a:rPr>
              <a:t>Motor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8446" y="1795377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D:\работа\копия диска 060912\диск Д\сайт\версия 1\ЭндоЭст-Мотор\описание\Безымянный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08597" y="3805012"/>
            <a:ext cx="1758453" cy="919051"/>
          </a:xfrm>
          <a:prstGeom prst="rect">
            <a:avLst/>
          </a:prstGeom>
          <a:noFill/>
        </p:spPr>
      </p:pic>
      <p:pic>
        <p:nvPicPr>
          <p:cNvPr id="25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D:\работа\каталог\фото для каталога\новый мотор2 светлый копия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1915030"/>
            <a:ext cx="4117009" cy="37171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6574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555">
        <p:split orient="vert"/>
      </p:transition>
    </mc:Choice>
    <mc:Fallback>
      <p:transition spd="slow" advTm="655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6518" y="145199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140970" y="2284390"/>
            <a:ext cx="7559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ENDOMOTOR AND APEXLOCATOR ARE </a:t>
            </a:r>
            <a:endParaRPr lang="ru-RU" dirty="0" smtClean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IN ONE DEVICE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39" name="Picture 3" descr="D:\работа\копия диска 060912\диск Д\сайт\версия 1\ЭндоЭст-Мотор\описание\Безымянный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6137" y="3645023"/>
            <a:ext cx="1758453" cy="919051"/>
          </a:xfrm>
          <a:prstGeom prst="rect">
            <a:avLst/>
          </a:prstGeom>
          <a:noFill/>
        </p:spPr>
      </p:pic>
      <p:pic>
        <p:nvPicPr>
          <p:cNvPr id="25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Documents and Settings\Belykh\Local Settings\Temp\A9R8D9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3887" y="3609673"/>
            <a:ext cx="1322233" cy="2212072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32515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52179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71283" y="168232"/>
            <a:ext cx="8856984" cy="4770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900" b="0" dirty="0" smtClean="0">
                <a:solidFill>
                  <a:schemeClr val="tx1">
                    <a:lumMod val="50000"/>
                  </a:schemeClr>
                </a:solidFill>
              </a:rPr>
              <a:t>ENDODONTIC MOTOR AND APEXLOCATOR</a:t>
            </a:r>
            <a:r>
              <a:rPr lang="ru-RU" sz="19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b="0" dirty="0" smtClean="0">
                <a:solidFill>
                  <a:srgbClr val="000099"/>
                </a:solidFill>
              </a:rPr>
              <a:t>EndoEst</a:t>
            </a:r>
            <a:r>
              <a:rPr lang="ru-RU" sz="2500" b="0" dirty="0" smtClean="0">
                <a:solidFill>
                  <a:srgbClr val="000099"/>
                </a:solidFill>
              </a:rPr>
              <a:t>-</a:t>
            </a:r>
            <a:r>
              <a:rPr lang="en-US" sz="2500" b="0" dirty="0" smtClean="0">
                <a:solidFill>
                  <a:srgbClr val="000099"/>
                </a:solidFill>
              </a:rPr>
              <a:t>Motor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26" name="Picture 2" descr="D:\работа\каталог\фото для каталога\новый мотор2 светлый копия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04590" y="2375709"/>
            <a:ext cx="4035260" cy="3643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1009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412">
        <p:split orient="vert"/>
      </p:transition>
    </mc:Choice>
    <mc:Fallback>
      <p:transition spd="slow" advTm="641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32515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52179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1283" y="168232"/>
            <a:ext cx="8856984" cy="4770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900" b="0" dirty="0" smtClean="0">
                <a:solidFill>
                  <a:schemeClr val="tx1">
                    <a:lumMod val="50000"/>
                  </a:schemeClr>
                </a:solidFill>
              </a:rPr>
              <a:t>ENDODONTIC MOTOR AND APEXLOCATOR</a:t>
            </a:r>
            <a:r>
              <a:rPr lang="ru-RU" sz="19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b="0" dirty="0" smtClean="0">
                <a:solidFill>
                  <a:srgbClr val="000099"/>
                </a:solidFill>
              </a:rPr>
              <a:t>EndoEst</a:t>
            </a:r>
            <a:r>
              <a:rPr lang="ru-RU" sz="2500" b="0" dirty="0" smtClean="0">
                <a:solidFill>
                  <a:srgbClr val="000099"/>
                </a:solidFill>
              </a:rPr>
              <a:t>-</a:t>
            </a:r>
            <a:r>
              <a:rPr lang="en-US" sz="2500" b="0" dirty="0" smtClean="0">
                <a:solidFill>
                  <a:srgbClr val="000099"/>
                </a:solidFill>
              </a:rPr>
              <a:t>Motor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6518" y="145199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961540" y="2284390"/>
            <a:ext cx="7559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FULL WORKING AREA VIEW PROVIDED </a:t>
            </a:r>
            <a:endParaRPr lang="ru-RU" dirty="0" smtClean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BY MINI HEAD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39" name="Picture 3" descr="D:\работа\копия диска 060912\диск Д\сайт\версия 1\ЭндоЭст-Мотор\описание\Безымянный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6137" y="3645023"/>
            <a:ext cx="1758453" cy="919051"/>
          </a:xfrm>
          <a:prstGeom prst="rect">
            <a:avLst/>
          </a:prstGeom>
          <a:noFill/>
        </p:spPr>
      </p:pic>
      <p:pic>
        <p:nvPicPr>
          <p:cNvPr id="25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Documents and Settings\Belykh\Local Settings\Temp\A9R8D9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3887" y="3609673"/>
            <a:ext cx="1322233" cy="2212072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работа\каталог\фото для каталога\новый мотор2 светлый копия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04590" y="2375709"/>
            <a:ext cx="4035260" cy="3643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4479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814">
        <p:split orient="vert"/>
      </p:transition>
    </mc:Choice>
    <mc:Fallback>
      <p:transition spd="slow" advTm="581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8928" y="138853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981807" y="2310522"/>
            <a:ext cx="7649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BUILT  IN APEXLOCATOR DOESN’T ALLOW</a:t>
            </a:r>
            <a:endParaRPr lang="ru-RU" dirty="0" smtClean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GOING BEYOND THE APEX</a:t>
            </a:r>
            <a:endParaRPr lang="ru-RU" dirty="0" smtClean="0">
              <a:solidFill>
                <a:srgbClr val="000099"/>
              </a:solidFill>
            </a:endParaRPr>
          </a:p>
          <a:p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39" name="Picture 3" descr="D:\работа\копия диска 060912\диск Д\сайт\версия 1\ЭндоЭст-Мотор\описание\Безымянный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6137" y="3645023"/>
            <a:ext cx="1758453" cy="919051"/>
          </a:xfrm>
          <a:prstGeom prst="rect">
            <a:avLst/>
          </a:prstGeom>
          <a:noFill/>
        </p:spPr>
      </p:pic>
      <p:pic>
        <p:nvPicPr>
          <p:cNvPr id="25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Documents and Settings\Belykh\Local Settings\Temp\A9R8D9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3887" y="3609673"/>
            <a:ext cx="1322233" cy="2212072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32515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52179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71283" y="168232"/>
            <a:ext cx="8856984" cy="4770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900" b="0" dirty="0" smtClean="0">
                <a:solidFill>
                  <a:schemeClr val="tx1">
                    <a:lumMod val="50000"/>
                  </a:schemeClr>
                </a:solidFill>
              </a:rPr>
              <a:t>ENDODONTIC MOTOR AND APEXLOCATOR</a:t>
            </a:r>
            <a:r>
              <a:rPr lang="ru-RU" sz="19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b="0" dirty="0" smtClean="0">
                <a:solidFill>
                  <a:srgbClr val="000099"/>
                </a:solidFill>
              </a:rPr>
              <a:t>EndoEst</a:t>
            </a:r>
            <a:r>
              <a:rPr lang="ru-RU" sz="2500" b="0" dirty="0" smtClean="0">
                <a:solidFill>
                  <a:srgbClr val="000099"/>
                </a:solidFill>
              </a:rPr>
              <a:t>-</a:t>
            </a:r>
            <a:r>
              <a:rPr lang="en-US" sz="2500" b="0" dirty="0" smtClean="0">
                <a:solidFill>
                  <a:srgbClr val="000099"/>
                </a:solidFill>
              </a:rPr>
              <a:t>Motor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21" name="Picture 2" descr="D:\работа\каталог\фото для каталога\новый мотор2 светлый копия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04590" y="2375709"/>
            <a:ext cx="4035260" cy="3643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1590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056">
        <p:split orient="vert"/>
      </p:transition>
    </mc:Choice>
    <mc:Fallback>
      <p:transition spd="slow" advTm="605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6518" y="145199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5184" y="1839308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947474" y="2284390"/>
            <a:ext cx="7559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HIGH RELIABILITY PROVIDED</a:t>
            </a:r>
          </a:p>
          <a:p>
            <a:r>
              <a:rPr lang="en-US" dirty="0" smtClean="0">
                <a:solidFill>
                  <a:srgbClr val="000099"/>
                </a:solidFill>
              </a:rPr>
              <a:t>BY “FAULHABER” (SWITZERLAND)</a:t>
            </a:r>
            <a:endParaRPr lang="ru-RU" dirty="0" smtClean="0">
              <a:solidFill>
                <a:srgbClr val="000099"/>
              </a:solidFill>
            </a:endParaRPr>
          </a:p>
          <a:p>
            <a:endParaRPr lang="ru-RU" b="0" dirty="0">
              <a:solidFill>
                <a:srgbClr val="000099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39" name="Picture 3" descr="D:\работа\копия диска 060912\диск Д\сайт\версия 1\ЭндоЭст-Мотор\описание\Безымянный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6137" y="3645023"/>
            <a:ext cx="1758453" cy="919051"/>
          </a:xfrm>
          <a:prstGeom prst="rect">
            <a:avLst/>
          </a:prstGeom>
          <a:noFill/>
        </p:spPr>
      </p:pic>
      <p:pic>
        <p:nvPicPr>
          <p:cNvPr id="25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Documents and Settings\Belykh\Local Settings\Temp\A9R8D9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3887" y="3609673"/>
            <a:ext cx="1322233" cy="2212072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32515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52179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71283" y="168232"/>
            <a:ext cx="8856984" cy="4770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900" b="0" dirty="0" smtClean="0">
                <a:solidFill>
                  <a:schemeClr val="tx1">
                    <a:lumMod val="50000"/>
                  </a:schemeClr>
                </a:solidFill>
              </a:rPr>
              <a:t>ENDODONTIC MOTOR AND APEXLOCATOR</a:t>
            </a:r>
            <a:r>
              <a:rPr lang="ru-RU" sz="19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b="0" dirty="0" smtClean="0">
                <a:solidFill>
                  <a:srgbClr val="000099"/>
                </a:solidFill>
              </a:rPr>
              <a:t>EndoEst</a:t>
            </a:r>
            <a:r>
              <a:rPr lang="ru-RU" sz="2500" b="0" dirty="0" smtClean="0">
                <a:solidFill>
                  <a:srgbClr val="000099"/>
                </a:solidFill>
              </a:rPr>
              <a:t>-</a:t>
            </a:r>
            <a:r>
              <a:rPr lang="en-US" sz="2500" b="0" dirty="0" smtClean="0">
                <a:solidFill>
                  <a:srgbClr val="000099"/>
                </a:solidFill>
              </a:rPr>
              <a:t>Motor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20" name="Picture 2" descr="D:\работа\каталог\фото для каталога\новый мотор2 светлый копия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04590" y="2375709"/>
            <a:ext cx="4035260" cy="3643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316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37">
        <p:split orient="vert"/>
      </p:transition>
    </mc:Choice>
    <mc:Fallback>
      <p:transition spd="slow" advTm="683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6518" y="145199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947474" y="2145891"/>
            <a:ext cx="7559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THE HUGE PROGRAMS LIBRARY FOR </a:t>
            </a:r>
            <a:endParaRPr lang="ru-RU" dirty="0" smtClean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NICKEL-TITANIUM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en-US" dirty="0" smtClean="0">
                <a:solidFill>
                  <a:srgbClr val="000099"/>
                </a:solidFill>
              </a:rPr>
              <a:t>FILES SYSTEMS OF </a:t>
            </a:r>
            <a:endParaRPr lang="ru-RU" dirty="0" smtClean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LEADING MANUFACTURES</a:t>
            </a:r>
            <a:endParaRPr lang="ru-RU" b="0" dirty="0">
              <a:solidFill>
                <a:srgbClr val="000099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39" name="Picture 3" descr="D:\работа\копия диска 060912\диск Д\сайт\версия 1\ЭндоЭст-Мотор\описание\Безымянный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6137" y="3645023"/>
            <a:ext cx="1758453" cy="919051"/>
          </a:xfrm>
          <a:prstGeom prst="rect">
            <a:avLst/>
          </a:prstGeom>
          <a:noFill/>
        </p:spPr>
      </p:pic>
      <p:pic>
        <p:nvPicPr>
          <p:cNvPr id="25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Documents and Settings\Belykh\Local Settings\Temp\A9R8D9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3887" y="3609673"/>
            <a:ext cx="1322233" cy="2212072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32515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52179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71283" y="168232"/>
            <a:ext cx="8856984" cy="4770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900" b="0" dirty="0" smtClean="0">
                <a:solidFill>
                  <a:schemeClr val="tx1">
                    <a:lumMod val="50000"/>
                  </a:schemeClr>
                </a:solidFill>
              </a:rPr>
              <a:t>ENDODONTIC MOTOR AND APEXLOCATOR</a:t>
            </a:r>
            <a:r>
              <a:rPr lang="ru-RU" sz="19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b="0" dirty="0" smtClean="0">
                <a:solidFill>
                  <a:srgbClr val="000099"/>
                </a:solidFill>
              </a:rPr>
              <a:t>EndoEst</a:t>
            </a:r>
            <a:r>
              <a:rPr lang="ru-RU" sz="2500" b="0" dirty="0" smtClean="0">
                <a:solidFill>
                  <a:srgbClr val="000099"/>
                </a:solidFill>
              </a:rPr>
              <a:t>-</a:t>
            </a:r>
            <a:r>
              <a:rPr lang="en-US" sz="2500" b="0" dirty="0" smtClean="0">
                <a:solidFill>
                  <a:srgbClr val="000099"/>
                </a:solidFill>
              </a:rPr>
              <a:t>Motor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20" name="Picture 2" descr="D:\работа\каталог\фото для каталога\новый мотор2 светлый копия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04590" y="2375709"/>
            <a:ext cx="4035260" cy="3643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0869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119">
        <p:split orient="vert"/>
      </p:transition>
    </mc:Choice>
    <mc:Fallback>
      <p:transition spd="slow" advTm="611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6518" y="145199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937455" y="2418244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THE VIRTUAL APEX INSTALLING POSSIBILITY 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39" name="Picture 3" descr="D:\работа\копия диска 060912\диск Д\сайт\версия 1\ЭндоЭст-Мотор\описание\Безымянный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6137" y="3645023"/>
            <a:ext cx="1758453" cy="919051"/>
          </a:xfrm>
          <a:prstGeom prst="rect">
            <a:avLst/>
          </a:prstGeom>
          <a:noFill/>
        </p:spPr>
      </p:pic>
      <p:pic>
        <p:nvPicPr>
          <p:cNvPr id="25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Documents and Settings\Belykh\Local Settings\Temp\A9R8D9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3887" y="3609673"/>
            <a:ext cx="1322233" cy="2212072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32515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52179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71283" y="168232"/>
            <a:ext cx="8856984" cy="4770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900" b="0" dirty="0" smtClean="0">
                <a:solidFill>
                  <a:schemeClr val="tx1">
                    <a:lumMod val="50000"/>
                  </a:schemeClr>
                </a:solidFill>
              </a:rPr>
              <a:t>ENDODONTIC MOTOR AND APEXLOCATOR</a:t>
            </a:r>
            <a:r>
              <a:rPr lang="ru-RU" sz="19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b="0" dirty="0" smtClean="0">
                <a:solidFill>
                  <a:srgbClr val="000099"/>
                </a:solidFill>
              </a:rPr>
              <a:t>EndoEst</a:t>
            </a:r>
            <a:r>
              <a:rPr lang="ru-RU" sz="2500" b="0" dirty="0" smtClean="0">
                <a:solidFill>
                  <a:srgbClr val="000099"/>
                </a:solidFill>
              </a:rPr>
              <a:t>-</a:t>
            </a:r>
            <a:r>
              <a:rPr lang="en-US" sz="2500" b="0" dirty="0" smtClean="0">
                <a:solidFill>
                  <a:srgbClr val="000099"/>
                </a:solidFill>
              </a:rPr>
              <a:t>Motor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20" name="Picture 2" descr="D:\работа\каталог\фото для каталога\новый мотор2 светлый копия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04590" y="2375709"/>
            <a:ext cx="4035260" cy="3643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8632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909">
        <p:split orient="vert"/>
      </p:transition>
    </mc:Choice>
    <mc:Fallback>
      <p:transition spd="slow" advTm="590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6518" y="145199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043608" y="2284390"/>
            <a:ext cx="7559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SOFTWARE UPDATES VIA INTERNET </a:t>
            </a:r>
            <a:endParaRPr lang="ru-RU" dirty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POSIBILITY 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39" name="Picture 3" descr="D:\работа\копия диска 060912\диск Д\сайт\версия 1\ЭндоЭст-Мотор\описание\Безымянный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6137" y="3645023"/>
            <a:ext cx="1758453" cy="919051"/>
          </a:xfrm>
          <a:prstGeom prst="rect">
            <a:avLst/>
          </a:prstGeom>
          <a:noFill/>
        </p:spPr>
      </p:pic>
      <p:pic>
        <p:nvPicPr>
          <p:cNvPr id="25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Documents and Settings\Belykh\Local Settings\Temp\A9R8D9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3887" y="3609673"/>
            <a:ext cx="1322233" cy="2212072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32515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52179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71283" y="168232"/>
            <a:ext cx="8856984" cy="4770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900" b="0" dirty="0" smtClean="0">
                <a:solidFill>
                  <a:schemeClr val="tx1">
                    <a:lumMod val="50000"/>
                  </a:schemeClr>
                </a:solidFill>
              </a:rPr>
              <a:t>ENDODONTIC MOTOR AND APEXLOCATOR</a:t>
            </a:r>
            <a:r>
              <a:rPr lang="ru-RU" sz="19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b="0" dirty="0" smtClean="0">
                <a:solidFill>
                  <a:srgbClr val="000099"/>
                </a:solidFill>
              </a:rPr>
              <a:t>EndoEst</a:t>
            </a:r>
            <a:r>
              <a:rPr lang="ru-RU" sz="2500" b="0" dirty="0" smtClean="0">
                <a:solidFill>
                  <a:srgbClr val="000099"/>
                </a:solidFill>
              </a:rPr>
              <a:t>-</a:t>
            </a:r>
            <a:r>
              <a:rPr lang="en-US" sz="2500" b="0" dirty="0" smtClean="0">
                <a:solidFill>
                  <a:srgbClr val="000099"/>
                </a:solidFill>
              </a:rPr>
              <a:t>Motor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20" name="Picture 2" descr="D:\работа\каталог\фото для каталога\новый мотор2 светлый копия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04590" y="2375709"/>
            <a:ext cx="4035260" cy="3643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951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852">
        <p:split orient="vert"/>
      </p:transition>
    </mc:Choice>
    <mc:Fallback>
      <p:transition spd="slow" advTm="585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6518" y="145199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973271" y="2420890"/>
            <a:ext cx="7559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LIGHT  ERGONOMIC TIP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39" name="Picture 3" descr="D:\работа\копия диска 060912\диск Д\сайт\версия 1\ЭндоЭст-Мотор\описание\Безымянный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6137" y="3645023"/>
            <a:ext cx="1758453" cy="919051"/>
          </a:xfrm>
          <a:prstGeom prst="rect">
            <a:avLst/>
          </a:prstGeom>
          <a:noFill/>
        </p:spPr>
      </p:pic>
      <p:pic>
        <p:nvPicPr>
          <p:cNvPr id="25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Documents and Settings\Belykh\Local Settings\Temp\A9R8D9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3887" y="3609673"/>
            <a:ext cx="1322233" cy="2212072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32515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52179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71283" y="168232"/>
            <a:ext cx="8856984" cy="4770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900" b="0" dirty="0" smtClean="0">
                <a:solidFill>
                  <a:schemeClr val="tx1">
                    <a:lumMod val="50000"/>
                  </a:schemeClr>
                </a:solidFill>
              </a:rPr>
              <a:t>ENDODONTIC MOTOR AND APEXLOCATOR</a:t>
            </a:r>
            <a:r>
              <a:rPr lang="ru-RU" sz="19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b="0" dirty="0" smtClean="0">
                <a:solidFill>
                  <a:srgbClr val="000099"/>
                </a:solidFill>
              </a:rPr>
              <a:t>EndoEst</a:t>
            </a:r>
            <a:r>
              <a:rPr lang="ru-RU" sz="2500" b="0" dirty="0" smtClean="0">
                <a:solidFill>
                  <a:srgbClr val="000099"/>
                </a:solidFill>
              </a:rPr>
              <a:t>-</a:t>
            </a:r>
            <a:r>
              <a:rPr lang="en-US" sz="2500" b="0" dirty="0" smtClean="0">
                <a:solidFill>
                  <a:srgbClr val="000099"/>
                </a:solidFill>
              </a:rPr>
              <a:t>Motor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20" name="Picture 2" descr="D:\работа\каталог\фото для каталога\новый мотор2 светлый копия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04590" y="2375709"/>
            <a:ext cx="4035260" cy="3643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5561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704">
        <p:split orient="vert"/>
      </p:transition>
    </mc:Choice>
    <mc:Fallback>
      <p:transition spd="slow" advTm="570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06848" y="1845664"/>
            <a:ext cx="3609128" cy="5665589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работа\копия диска 060912\диск Д\сайт\версия 2\ЭНДОЭСТ МОТОР-МИНИ\ОПИСАНИЕ\логотип мото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4331" y="4053652"/>
            <a:ext cx="2026587" cy="683743"/>
          </a:xfrm>
          <a:prstGeom prst="rect">
            <a:avLst/>
          </a:prstGeom>
          <a:noFill/>
        </p:spPr>
      </p:pic>
      <p:pic>
        <p:nvPicPr>
          <p:cNvPr id="15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11" name="Прямоугольник 10"/>
          <p:cNvSpPr/>
          <p:nvPr/>
        </p:nvSpPr>
        <p:spPr>
          <a:xfrm>
            <a:off x="143508" y="116632"/>
            <a:ext cx="8856984" cy="9079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ENDODONTIC  MOTOR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EndoEst Motor-Mini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endParaRPr lang="ru-RU" sz="2500" b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3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Documents and Settings\Belykh\Рабочий стол\на сегодня\mini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671" y="1154406"/>
            <a:ext cx="2673543" cy="526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1\Photoshop\Для рассылки\Слава\индивидуальная рассылка\макеты\ЭНДОЭСТ-SVE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14334"/>
            <a:ext cx="1055545" cy="105554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308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841">
        <p:split orient="vert"/>
      </p:transition>
    </mc:Choice>
    <mc:Fallback>
      <p:transition spd="slow" advTm="784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D:\работа\копия диска 060912\диск Д\logotip\значки\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37" y="1420253"/>
            <a:ext cx="538231" cy="525600"/>
          </a:xfrm>
          <a:prstGeom prst="rect">
            <a:avLst/>
          </a:prstGeom>
          <a:noFill/>
        </p:spPr>
      </p:pic>
      <p:grpSp>
        <p:nvGrpSpPr>
          <p:cNvPr id="14" name="Группа 13"/>
          <p:cNvGrpSpPr/>
          <p:nvPr/>
        </p:nvGrpSpPr>
        <p:grpSpPr>
          <a:xfrm>
            <a:off x="1752600" y="1954336"/>
            <a:ext cx="5556914" cy="3634904"/>
            <a:chOff x="1566994" y="1928802"/>
            <a:chExt cx="6219716" cy="4248000"/>
          </a:xfrm>
        </p:grpSpPr>
        <p:pic>
          <p:nvPicPr>
            <p:cNvPr id="44034" name="Picture 2" descr="D:\работа\копия диска 060912\диск Д\сайт\версия 2\эндоэст-мотор\сертификаты\1cec_Page_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81704" y="1928802"/>
              <a:ext cx="3005006" cy="4248000"/>
            </a:xfrm>
            <a:prstGeom prst="rect">
              <a:avLst/>
            </a:prstGeom>
            <a:noFill/>
          </p:spPr>
        </p:pic>
        <p:pic>
          <p:nvPicPr>
            <p:cNvPr id="43015" name="Picture 7" descr="D:\работа\копия диска 060912\диск Д\сайт\версия 2\эндоэст-мотор\сертификаты\1cec_Page_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66994" y="1928802"/>
              <a:ext cx="3005006" cy="4248000"/>
            </a:xfrm>
            <a:prstGeom prst="rect">
              <a:avLst/>
            </a:prstGeom>
            <a:noFill/>
          </p:spPr>
        </p:pic>
      </p:grpSp>
      <p:sp>
        <p:nvSpPr>
          <p:cNvPr id="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-80767" y="1384932"/>
            <a:ext cx="9144000" cy="357190"/>
          </a:xfrm>
        </p:spPr>
        <p:txBody>
          <a:bodyPr lIns="0">
            <a:normAutofit fontScale="25000" lnSpcReduction="20000"/>
          </a:bodyPr>
          <a:lstStyle/>
          <a:p>
            <a:pPr lvl="1" algn="ctr">
              <a:lnSpc>
                <a:spcPct val="90000"/>
              </a:lnSpc>
              <a:buNone/>
            </a:pPr>
            <a:r>
              <a:rPr lang="en-US" sz="6400" b="1" dirty="0" smtClean="0">
                <a:solidFill>
                  <a:srgbClr val="000099"/>
                </a:solidFill>
              </a:rPr>
              <a:t>European CE Certificate of Conformity</a:t>
            </a:r>
            <a:endParaRPr lang="ru-RU" sz="6400" dirty="0" smtClean="0">
              <a:solidFill>
                <a:srgbClr val="000099"/>
              </a:solidFill>
            </a:endParaRPr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pPr lvl="1">
              <a:lnSpc>
                <a:spcPct val="90000"/>
              </a:lnSpc>
              <a:buNone/>
            </a:pPr>
            <a:r>
              <a:rPr lang="ru-RU" sz="1600" dirty="0" smtClean="0">
                <a:solidFill>
                  <a:srgbClr val="333333"/>
                </a:solidFill>
                <a:latin typeface="arial"/>
              </a:rPr>
              <a:t/>
            </a:r>
            <a:br>
              <a:rPr lang="ru-RU" sz="1600" dirty="0" smtClean="0">
                <a:solidFill>
                  <a:srgbClr val="333333"/>
                </a:solidFill>
                <a:latin typeface="arial"/>
              </a:rPr>
            </a:br>
            <a:endParaRPr lang="en-US" sz="2800" dirty="0"/>
          </a:p>
          <a:p>
            <a:pPr lvl="1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24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работа\каталог\фото для каталога\новый мотор2 светлый копия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4982" y="4207227"/>
            <a:ext cx="2115682" cy="19101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32515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52179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71283" y="168232"/>
            <a:ext cx="8856984" cy="4770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900" b="0" dirty="0" smtClean="0">
                <a:solidFill>
                  <a:schemeClr val="tx1">
                    <a:lumMod val="50000"/>
                  </a:schemeClr>
                </a:solidFill>
              </a:rPr>
              <a:t>ENDODONTIC MOTOR AND APEXLOCATOR</a:t>
            </a:r>
            <a:r>
              <a:rPr lang="ru-RU" sz="19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b="0" dirty="0" smtClean="0">
                <a:solidFill>
                  <a:srgbClr val="000099"/>
                </a:solidFill>
              </a:rPr>
              <a:t>EndoEst</a:t>
            </a:r>
            <a:r>
              <a:rPr lang="ru-RU" sz="2500" b="0" dirty="0" smtClean="0">
                <a:solidFill>
                  <a:srgbClr val="000099"/>
                </a:solidFill>
              </a:rPr>
              <a:t>-</a:t>
            </a:r>
            <a:r>
              <a:rPr lang="en-US" sz="2500" b="0" dirty="0" smtClean="0">
                <a:solidFill>
                  <a:srgbClr val="000099"/>
                </a:solidFill>
              </a:rPr>
              <a:t>Motor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243"/>
    </mc:Choice>
    <mc:Fallback>
      <p:transition advTm="724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0182" y="1140921"/>
            <a:ext cx="3902347" cy="6125883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D:\работа\копия диска 060912\диск Д\сайт\версия 1\ЭндоЭст-Апекс 02\описание\апекс02 новый c новой наклейко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751065"/>
            <a:ext cx="3929459" cy="42966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085" name="Picture 5" descr="D:\работа\копия диска 060912\диск Д\сайт\версия 1\ЭндоЭст-Апекс 02\описание\логотип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9958" y="3717032"/>
            <a:ext cx="1511795" cy="742200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143509" y="121568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dirty="0" smtClean="0">
                <a:solidFill>
                  <a:srgbClr val="000099"/>
                </a:solidFill>
              </a:rPr>
              <a:t>EndoEst-Apex</a:t>
            </a:r>
            <a:r>
              <a:rPr lang="ru-RU" sz="2800" dirty="0" smtClean="0">
                <a:solidFill>
                  <a:srgbClr val="000099"/>
                </a:solidFill>
              </a:rPr>
              <a:t>02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222">
        <p:split orient="vert"/>
      </p:transition>
    </mc:Choice>
    <mc:Fallback>
      <p:transition spd="slow" advTm="622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857224" y="2285992"/>
            <a:ext cx="48577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dirty="0" smtClean="0"/>
              <a:t>профессиональный аппарат для локализации апикального сужения  канала зуба. </a:t>
            </a:r>
          </a:p>
          <a:p>
            <a:endParaRPr lang="ru-RU" sz="1400" b="0" dirty="0" smtClean="0"/>
          </a:p>
          <a:p>
            <a:r>
              <a:rPr lang="ru-RU" sz="1400" b="0" dirty="0" smtClean="0"/>
              <a:t>Возможность </a:t>
            </a:r>
            <a:r>
              <a:rPr lang="ru-RU" sz="1400" b="0" dirty="0"/>
              <a:t>установки «виртуального апекса</a:t>
            </a:r>
            <a:r>
              <a:rPr lang="ru-RU" sz="1400" b="0" dirty="0" smtClean="0"/>
              <a:t>»</a:t>
            </a:r>
          </a:p>
          <a:p>
            <a:endParaRPr lang="ru-RU" sz="1400" b="0" dirty="0"/>
          </a:p>
          <a:p>
            <a:endParaRPr lang="ru-RU" sz="1400" b="0" dirty="0"/>
          </a:p>
          <a:p>
            <a:endParaRPr lang="ru-RU" sz="1400" b="0" dirty="0" smtClean="0"/>
          </a:p>
          <a:p>
            <a:r>
              <a:rPr lang="ru-RU" sz="1400" dirty="0" smtClean="0"/>
              <a:t> </a:t>
            </a:r>
            <a:endParaRPr lang="ru-RU" sz="1400" dirty="0"/>
          </a:p>
        </p:txBody>
      </p:sp>
      <p:pic>
        <p:nvPicPr>
          <p:cNvPr id="12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6518" y="145199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935086" y="2053558"/>
            <a:ext cx="755958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TIME-TESTED</a:t>
            </a:r>
            <a:r>
              <a:rPr lang="ru-RU" dirty="0" smtClean="0">
                <a:solidFill>
                  <a:srgbClr val="000099"/>
                </a:solidFill>
              </a:rPr>
              <a:t>!</a:t>
            </a:r>
          </a:p>
          <a:p>
            <a:endParaRPr lang="ru-RU" sz="800" dirty="0" smtClean="0">
              <a:solidFill>
                <a:srgbClr val="000099"/>
              </a:solidFill>
            </a:endParaRPr>
          </a:p>
          <a:p>
            <a:r>
              <a:rPr lang="ru-RU" dirty="0" smtClean="0"/>
              <a:t>THE</a:t>
            </a:r>
            <a:r>
              <a:rPr lang="en-US" dirty="0" smtClean="0"/>
              <a:t> </a:t>
            </a:r>
            <a:r>
              <a:rPr lang="ru-RU" dirty="0" smtClean="0"/>
              <a:t>PROFESSIONAL DEVICE</a:t>
            </a:r>
            <a:r>
              <a:rPr lang="en-US" dirty="0" smtClean="0"/>
              <a:t> FOR </a:t>
            </a:r>
            <a:r>
              <a:rPr lang="ru-RU" dirty="0" smtClean="0"/>
              <a:t>TOOTH CANAL </a:t>
            </a:r>
            <a:endParaRPr lang="ru-RU" dirty="0" smtClean="0">
              <a:solidFill>
                <a:srgbClr val="000099"/>
              </a:solidFill>
            </a:endParaRPr>
          </a:p>
          <a:p>
            <a:r>
              <a:rPr lang="ru-RU" dirty="0" smtClean="0"/>
              <a:t> APICAL CONSTRICTION</a:t>
            </a:r>
            <a:r>
              <a:rPr lang="en-US" dirty="0" smtClean="0"/>
              <a:t> </a:t>
            </a:r>
            <a:r>
              <a:rPr lang="ru-RU" dirty="0" smtClean="0"/>
              <a:t>LOCA</a:t>
            </a:r>
            <a:r>
              <a:rPr lang="en-US" dirty="0" smtClean="0"/>
              <a:t>LIZA</a:t>
            </a:r>
            <a:r>
              <a:rPr lang="ru-RU" dirty="0" smtClean="0"/>
              <a:t>TION</a:t>
            </a:r>
            <a:r>
              <a:rPr lang="en-US" dirty="0" smtClean="0"/>
              <a:t> </a:t>
            </a:r>
          </a:p>
        </p:txBody>
      </p:sp>
      <p:sp>
        <p:nvSpPr>
          <p:cNvPr id="23" name="Овал 22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083" name="Picture 3" descr="D:\работа\копия диска 060912\диск Д\сайт\версия 1\ЭндоЭст-Апекс 02\описание\апекс02 новый c новой наклейко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0040" y="3571876"/>
            <a:ext cx="3723960" cy="40719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085" name="Picture 5" descr="D:\работа\копия диска 060912\диск Д\сайт\версия 1\ЭндоЭст-Апекс 02\описание\логотип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5640988"/>
            <a:ext cx="1226043" cy="601913"/>
          </a:xfrm>
          <a:prstGeom prst="rect">
            <a:avLst/>
          </a:prstGeom>
          <a:noFill/>
        </p:spPr>
      </p:pic>
      <p:pic>
        <p:nvPicPr>
          <p:cNvPr id="16" name="Picture 3" descr="D:\работа\копия диска 060912\диск Д\сайт\версия 1\ЭндоЭст-Апекс 02\описание\СХЕМ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8215" y="3786190"/>
            <a:ext cx="6098297" cy="1500197"/>
          </a:xfrm>
          <a:prstGeom prst="rect">
            <a:avLst/>
          </a:prstGeom>
          <a:noFill/>
        </p:spPr>
      </p:pic>
      <p:pic>
        <p:nvPicPr>
          <p:cNvPr id="1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43509" y="121568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dirty="0" smtClean="0">
                <a:solidFill>
                  <a:srgbClr val="000099"/>
                </a:solidFill>
              </a:rPr>
              <a:t>EndoEst-Apex</a:t>
            </a:r>
            <a:r>
              <a:rPr lang="ru-RU" sz="2800" dirty="0" smtClean="0">
                <a:solidFill>
                  <a:srgbClr val="000099"/>
                </a:solidFill>
              </a:rPr>
              <a:t>02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94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051">
        <p:split orient="vert"/>
      </p:transition>
    </mc:Choice>
    <mc:Fallback>
      <p:transition spd="slow" advTm="70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57224" y="2285992"/>
            <a:ext cx="48577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dirty="0" smtClean="0"/>
              <a:t>профессиональный аппарат для локализации апикального сужения  канала зуба. </a:t>
            </a:r>
          </a:p>
          <a:p>
            <a:endParaRPr lang="ru-RU" sz="1400" b="0" dirty="0" smtClean="0"/>
          </a:p>
          <a:p>
            <a:r>
              <a:rPr lang="ru-RU" sz="1400" b="0" dirty="0" smtClean="0"/>
              <a:t>Возможность </a:t>
            </a:r>
            <a:r>
              <a:rPr lang="ru-RU" sz="1400" b="0" dirty="0"/>
              <a:t>установки «виртуального апекса</a:t>
            </a:r>
            <a:r>
              <a:rPr lang="ru-RU" sz="1400" b="0" dirty="0" smtClean="0"/>
              <a:t>»</a:t>
            </a:r>
          </a:p>
          <a:p>
            <a:endParaRPr lang="ru-RU" sz="1400" b="0" dirty="0"/>
          </a:p>
          <a:p>
            <a:endParaRPr lang="ru-RU" sz="1400" b="0" dirty="0"/>
          </a:p>
          <a:p>
            <a:endParaRPr lang="ru-RU" sz="1400" b="0" dirty="0" smtClean="0"/>
          </a:p>
          <a:p>
            <a:r>
              <a:rPr lang="ru-RU" sz="1400" dirty="0" smtClean="0"/>
              <a:t> </a:t>
            </a:r>
            <a:endParaRPr lang="ru-RU" sz="1400" dirty="0"/>
          </a:p>
        </p:txBody>
      </p:sp>
      <p:pic>
        <p:nvPicPr>
          <p:cNvPr id="21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6518" y="145199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61646" y="2145891"/>
            <a:ext cx="7559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MULTI-FREQUENCY APEX LOCA</a:t>
            </a:r>
            <a:r>
              <a:rPr lang="en-US" dirty="0" smtClean="0"/>
              <a:t>LIZA</a:t>
            </a:r>
            <a:r>
              <a:rPr lang="ru-RU" dirty="0" smtClean="0"/>
              <a:t>TION PRINCIPLE —GUARANTEED MEASUREMENTS ACCURACY IN ALL ENVIRONMENTS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Picture 3" descr="D:\работа\копия диска 060912\диск Д\сайт\версия 1\ЭндоЭст-Апекс 02\описание\апекс02 новый c новой наклейко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0040" y="3357562"/>
            <a:ext cx="3223926" cy="35252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5" descr="D:\работа\копия диска 060912\диск Д\сайт\версия 1\ЭндоЭст-Апекс 02\описание\логотип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0204" y="3692856"/>
            <a:ext cx="1511795" cy="742200"/>
          </a:xfrm>
          <a:prstGeom prst="rect">
            <a:avLst/>
          </a:prstGeom>
          <a:noFill/>
        </p:spPr>
      </p:pic>
      <p:pic>
        <p:nvPicPr>
          <p:cNvPr id="30" name="Picture 3" descr="D:\работа\копия диска 060912\диск Д\сайт\версия 1\ЭндоЭст-Апекс 02\описание\СХЕМ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3" y="4707634"/>
            <a:ext cx="3714775" cy="913844"/>
          </a:xfrm>
          <a:prstGeom prst="rect">
            <a:avLst/>
          </a:prstGeom>
          <a:noFill/>
        </p:spPr>
      </p:pic>
      <p:pic>
        <p:nvPicPr>
          <p:cNvPr id="1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43509" y="121568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dirty="0" smtClean="0">
                <a:solidFill>
                  <a:srgbClr val="000099"/>
                </a:solidFill>
              </a:rPr>
              <a:t>EndoEst-Apex</a:t>
            </a:r>
            <a:r>
              <a:rPr lang="ru-RU" sz="2800" dirty="0" smtClean="0">
                <a:solidFill>
                  <a:srgbClr val="000099"/>
                </a:solidFill>
              </a:rPr>
              <a:t>02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596">
        <p:split orient="vert"/>
      </p:transition>
    </mc:Choice>
    <mc:Fallback>
      <p:transition spd="slow" advTm="659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57224" y="2285992"/>
            <a:ext cx="48577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dirty="0" smtClean="0"/>
              <a:t>профессиональный аппарат для локализации апикального сужения  канала зуба. </a:t>
            </a:r>
          </a:p>
          <a:p>
            <a:endParaRPr lang="ru-RU" sz="1400" b="0" dirty="0" smtClean="0"/>
          </a:p>
          <a:p>
            <a:r>
              <a:rPr lang="ru-RU" sz="1400" b="0" dirty="0" smtClean="0"/>
              <a:t>Возможность </a:t>
            </a:r>
            <a:r>
              <a:rPr lang="ru-RU" sz="1400" b="0" dirty="0"/>
              <a:t>установки «виртуального апекса</a:t>
            </a:r>
            <a:r>
              <a:rPr lang="ru-RU" sz="1400" b="0" dirty="0" smtClean="0"/>
              <a:t>»</a:t>
            </a:r>
          </a:p>
          <a:p>
            <a:endParaRPr lang="ru-RU" sz="1400" b="0" dirty="0"/>
          </a:p>
          <a:p>
            <a:endParaRPr lang="ru-RU" sz="1400" b="0" dirty="0"/>
          </a:p>
          <a:p>
            <a:endParaRPr lang="ru-RU" sz="1400" b="0" dirty="0" smtClean="0"/>
          </a:p>
          <a:p>
            <a:r>
              <a:rPr lang="ru-RU" sz="1400" dirty="0" smtClean="0"/>
              <a:t> </a:t>
            </a:r>
            <a:endParaRPr lang="ru-RU" sz="1400" dirty="0"/>
          </a:p>
        </p:txBody>
      </p:sp>
      <p:pic>
        <p:nvPicPr>
          <p:cNvPr id="21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6518" y="145199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000138" y="2440014"/>
            <a:ext cx="7559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THE VIRTUAL APEX INSTALLING POSSIBILITY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3" descr="D:\работа\копия диска 060912\диск Д\сайт\версия 1\ЭндоЭст-Апекс 02\описание\апекс02 новый c новой наклейко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9244" y="1926236"/>
            <a:ext cx="3723960" cy="40719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5" descr="D:\работа\копия диска 060912\диск Д\сайт\версия 1\ЭндоЭст-Апекс 02\описание\логотип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5715016"/>
            <a:ext cx="1000131" cy="491004"/>
          </a:xfrm>
          <a:prstGeom prst="rect">
            <a:avLst/>
          </a:prstGeom>
          <a:noFill/>
        </p:spPr>
      </p:pic>
      <p:pic>
        <p:nvPicPr>
          <p:cNvPr id="30" name="Picture 3" descr="D:\работа\копия диска 060912\диск Д\сайт\версия 1\ЭндоЭст-Апекс 02\описание\СХЕМ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332" y="3619283"/>
            <a:ext cx="5427676" cy="1335222"/>
          </a:xfrm>
          <a:prstGeom prst="rect">
            <a:avLst/>
          </a:prstGeom>
          <a:noFill/>
        </p:spPr>
      </p:pic>
      <p:pic>
        <p:nvPicPr>
          <p:cNvPr id="1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43509" y="121568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dirty="0" smtClean="0">
                <a:solidFill>
                  <a:srgbClr val="000099"/>
                </a:solidFill>
              </a:rPr>
              <a:t>EndoEst-Apex</a:t>
            </a:r>
            <a:r>
              <a:rPr lang="ru-RU" sz="2800" dirty="0" smtClean="0">
                <a:solidFill>
                  <a:srgbClr val="000099"/>
                </a:solidFill>
              </a:rPr>
              <a:t>02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926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399">
        <p:split orient="vert"/>
      </p:transition>
    </mc:Choice>
    <mc:Fallback>
      <p:transition spd="slow" advTm="639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57224" y="2285992"/>
            <a:ext cx="48577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dirty="0" smtClean="0"/>
              <a:t>профессиональный аппарат для локализации апикального сужения  канала зуба. </a:t>
            </a:r>
          </a:p>
          <a:p>
            <a:endParaRPr lang="ru-RU" sz="1400" b="0" dirty="0" smtClean="0"/>
          </a:p>
          <a:p>
            <a:r>
              <a:rPr lang="ru-RU" sz="1400" b="0" dirty="0" smtClean="0"/>
              <a:t>Возможность </a:t>
            </a:r>
            <a:r>
              <a:rPr lang="ru-RU" sz="1400" b="0" dirty="0"/>
              <a:t>установки «виртуального апекса</a:t>
            </a:r>
            <a:r>
              <a:rPr lang="ru-RU" sz="1400" b="0" dirty="0" smtClean="0"/>
              <a:t>»</a:t>
            </a:r>
          </a:p>
          <a:p>
            <a:endParaRPr lang="ru-RU" sz="1400" b="0" dirty="0"/>
          </a:p>
          <a:p>
            <a:endParaRPr lang="ru-RU" sz="1400" b="0" dirty="0"/>
          </a:p>
          <a:p>
            <a:endParaRPr lang="ru-RU" sz="1400" b="0" dirty="0" smtClean="0"/>
          </a:p>
          <a:p>
            <a:r>
              <a:rPr lang="ru-RU" sz="1400" dirty="0" smtClean="0"/>
              <a:t> </a:t>
            </a:r>
            <a:endParaRPr lang="ru-RU" sz="1400" dirty="0"/>
          </a:p>
        </p:txBody>
      </p:sp>
      <p:pic>
        <p:nvPicPr>
          <p:cNvPr id="21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6518" y="145199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045306" y="2305213"/>
            <a:ext cx="7559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LARGE WELL –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READABLE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LIQUID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CRISTAL DISPLAY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5" descr="D:\работа\копия диска 060912\диск Д\сайт\версия 1\ЭндоЭст-Апекс 02\описание\логотип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0204" y="3692856"/>
            <a:ext cx="1511795" cy="742200"/>
          </a:xfrm>
          <a:prstGeom prst="rect">
            <a:avLst/>
          </a:prstGeom>
          <a:noFill/>
        </p:spPr>
      </p:pic>
      <p:pic>
        <p:nvPicPr>
          <p:cNvPr id="30" name="Picture 3" descr="D:\работа\копия диска 060912\диск Д\сайт\версия 1\ЭндоЭст-Апекс 02\описание\СХЕМ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3" y="4707634"/>
            <a:ext cx="3714775" cy="913844"/>
          </a:xfrm>
          <a:prstGeom prst="rect">
            <a:avLst/>
          </a:prstGeom>
          <a:noFill/>
        </p:spPr>
      </p:pic>
      <p:pic>
        <p:nvPicPr>
          <p:cNvPr id="1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43509" y="121568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dirty="0" smtClean="0">
                <a:solidFill>
                  <a:srgbClr val="000099"/>
                </a:solidFill>
              </a:rPr>
              <a:t>EndoEst-Apex</a:t>
            </a:r>
            <a:r>
              <a:rPr lang="ru-RU" sz="2800" dirty="0" smtClean="0">
                <a:solidFill>
                  <a:srgbClr val="000099"/>
                </a:solidFill>
              </a:rPr>
              <a:t>02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32" name="Picture 3" descr="D:\работа\копия диска 060912\диск Д\сайт\версия 1\ЭндоЭст-Апекс 02\описание\апекс02 новый c новой наклейкой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0040" y="2143116"/>
            <a:ext cx="3723960" cy="40719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6978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848">
        <p:split orient="vert"/>
      </p:transition>
    </mc:Choice>
    <mc:Fallback>
      <p:transition spd="slow" advTm="58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57224" y="2285992"/>
            <a:ext cx="48577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dirty="0" smtClean="0"/>
              <a:t>профессиональный аппарат для локализации апикального сужения  канала зуба. </a:t>
            </a:r>
          </a:p>
          <a:p>
            <a:endParaRPr lang="ru-RU" sz="1400" b="0" dirty="0" smtClean="0"/>
          </a:p>
          <a:p>
            <a:r>
              <a:rPr lang="ru-RU" sz="1400" b="0" dirty="0" smtClean="0"/>
              <a:t>Возможность </a:t>
            </a:r>
            <a:r>
              <a:rPr lang="ru-RU" sz="1400" b="0" dirty="0"/>
              <a:t>установки «виртуального апекса</a:t>
            </a:r>
            <a:r>
              <a:rPr lang="ru-RU" sz="1400" b="0" dirty="0" smtClean="0"/>
              <a:t>»</a:t>
            </a:r>
          </a:p>
          <a:p>
            <a:endParaRPr lang="ru-RU" sz="1400" b="0" dirty="0"/>
          </a:p>
          <a:p>
            <a:endParaRPr lang="ru-RU" sz="1400" b="0" dirty="0"/>
          </a:p>
          <a:p>
            <a:endParaRPr lang="ru-RU" sz="1400" b="0" dirty="0" smtClean="0"/>
          </a:p>
          <a:p>
            <a:r>
              <a:rPr lang="ru-RU" sz="1400" dirty="0" smtClean="0"/>
              <a:t> </a:t>
            </a:r>
            <a:endParaRPr lang="ru-RU" sz="1400" dirty="0"/>
          </a:p>
        </p:txBody>
      </p:sp>
      <p:pic>
        <p:nvPicPr>
          <p:cNvPr id="21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6518" y="145199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0" y="1857364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72730" y="2277358"/>
            <a:ext cx="7559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NUMERIC, GRAPHIC, LIGHT AND SOUND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RESULTS MEASUREMENT I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NDICATION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3" descr="D:\работа\копия диска 060912\диск Д\сайт\версия 1\ЭндоЭст-Апекс 02\описание\апекс02 новый c новой наклейко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0040" y="2143116"/>
            <a:ext cx="3723960" cy="40719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5" descr="D:\работа\копия диска 060912\диск Д\сайт\версия 1\ЭндоЭст-Апекс 02\описание\логотип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0204" y="3692856"/>
            <a:ext cx="1511795" cy="742200"/>
          </a:xfrm>
          <a:prstGeom prst="rect">
            <a:avLst/>
          </a:prstGeom>
          <a:noFill/>
        </p:spPr>
      </p:pic>
      <p:pic>
        <p:nvPicPr>
          <p:cNvPr id="30" name="Picture 3" descr="D:\работа\копия диска 060912\диск Д\сайт\версия 1\ЭндоЭст-Апекс 02\описание\СХЕМ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3" y="4707634"/>
            <a:ext cx="3714775" cy="913844"/>
          </a:xfrm>
          <a:prstGeom prst="rect">
            <a:avLst/>
          </a:prstGeom>
          <a:noFill/>
        </p:spPr>
      </p:pic>
      <p:pic>
        <p:nvPicPr>
          <p:cNvPr id="1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43509" y="121568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dirty="0" smtClean="0">
                <a:solidFill>
                  <a:srgbClr val="000099"/>
                </a:solidFill>
              </a:rPr>
              <a:t>EndoEst-Apex</a:t>
            </a:r>
            <a:r>
              <a:rPr lang="ru-RU" sz="2800" dirty="0" smtClean="0">
                <a:solidFill>
                  <a:srgbClr val="000099"/>
                </a:solidFill>
              </a:rPr>
              <a:t>02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178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96">
        <p:split orient="vert"/>
      </p:transition>
    </mc:Choice>
    <mc:Fallback>
      <p:transition spd="slow" advTm="689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57224" y="2285992"/>
            <a:ext cx="48577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dirty="0" smtClean="0"/>
              <a:t>профессиональный аппарат для локализации апикального сужения  канала зуба. </a:t>
            </a:r>
          </a:p>
          <a:p>
            <a:endParaRPr lang="ru-RU" sz="1400" b="0" dirty="0" smtClean="0"/>
          </a:p>
          <a:p>
            <a:r>
              <a:rPr lang="ru-RU" sz="1400" b="0" dirty="0" smtClean="0"/>
              <a:t>Возможность </a:t>
            </a:r>
            <a:r>
              <a:rPr lang="ru-RU" sz="1400" b="0" dirty="0"/>
              <a:t>установки «виртуального апекса</a:t>
            </a:r>
            <a:r>
              <a:rPr lang="ru-RU" sz="1400" b="0" dirty="0" smtClean="0"/>
              <a:t>»</a:t>
            </a:r>
          </a:p>
          <a:p>
            <a:endParaRPr lang="ru-RU" sz="1400" b="0" dirty="0"/>
          </a:p>
          <a:p>
            <a:endParaRPr lang="ru-RU" sz="1400" b="0" dirty="0"/>
          </a:p>
          <a:p>
            <a:endParaRPr lang="ru-RU" sz="1400" b="0" dirty="0" smtClean="0"/>
          </a:p>
          <a:p>
            <a:r>
              <a:rPr lang="ru-RU" sz="1400" dirty="0" smtClean="0"/>
              <a:t> </a:t>
            </a:r>
            <a:endParaRPr lang="ru-RU" sz="1400" dirty="0"/>
          </a:p>
        </p:txBody>
      </p:sp>
      <p:pic>
        <p:nvPicPr>
          <p:cNvPr id="21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6518" y="145199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82159" y="2284390"/>
            <a:ext cx="7559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A</a:t>
            </a:r>
            <a:r>
              <a:rPr lang="en-US" dirty="0" smtClean="0"/>
              <a:t>UTOMATIC </a:t>
            </a:r>
            <a:r>
              <a:rPr lang="ru-RU" dirty="0" smtClean="0"/>
              <a:t>T</a:t>
            </a:r>
            <a:r>
              <a:rPr lang="en-US" dirty="0" smtClean="0"/>
              <a:t>URN</a:t>
            </a:r>
            <a:r>
              <a:rPr lang="ru-RU" dirty="0" smtClean="0"/>
              <a:t> </a:t>
            </a:r>
            <a:r>
              <a:rPr lang="en-US" dirty="0" smtClean="0"/>
              <a:t>ON</a:t>
            </a:r>
            <a:r>
              <a:rPr lang="ru-RU" dirty="0" smtClean="0"/>
              <a:t> WHEN THE WORKING FILE </a:t>
            </a:r>
            <a:endParaRPr lang="en-US" dirty="0" smtClean="0"/>
          </a:p>
          <a:p>
            <a:r>
              <a:rPr lang="ru-RU" dirty="0" smtClean="0"/>
              <a:t>IS INTRODUCED IN THE TOOTH C</a:t>
            </a:r>
            <a:r>
              <a:rPr lang="en-US" dirty="0" smtClean="0"/>
              <a:t>ANAL</a:t>
            </a:r>
            <a:endParaRPr lang="ru-RU" dirty="0"/>
          </a:p>
        </p:txBody>
      </p:sp>
      <p:sp>
        <p:nvSpPr>
          <p:cNvPr id="27" name="Овал 26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3" descr="D:\работа\копия диска 060912\диск Д\сайт\версия 1\ЭндоЭст-Апекс 02\описание\апекс02 новый c новой наклейко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5032" y="2885310"/>
            <a:ext cx="3105461" cy="33956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5" descr="D:\работа\копия диска 060912\диск Д\сайт\версия 1\ЭндоЭст-Апекс 02\описание\логотип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7" y="5735164"/>
            <a:ext cx="1071569" cy="526076"/>
          </a:xfrm>
          <a:prstGeom prst="rect">
            <a:avLst/>
          </a:prstGeom>
          <a:noFill/>
        </p:spPr>
      </p:pic>
      <p:pic>
        <p:nvPicPr>
          <p:cNvPr id="30" name="Picture 3" descr="D:\работа\копия диска 060912\диск Д\сайт\версия 1\ЭндоЭст-Апекс 02\описание\СХЕМ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980" y="3768287"/>
            <a:ext cx="5286412" cy="1300471"/>
          </a:xfrm>
          <a:prstGeom prst="rect">
            <a:avLst/>
          </a:prstGeom>
          <a:noFill/>
        </p:spPr>
      </p:pic>
      <p:pic>
        <p:nvPicPr>
          <p:cNvPr id="1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43509" y="121568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dirty="0" smtClean="0">
                <a:solidFill>
                  <a:srgbClr val="000099"/>
                </a:solidFill>
              </a:rPr>
              <a:t>EndoEst-Apex</a:t>
            </a:r>
            <a:r>
              <a:rPr lang="ru-RU" sz="2800" dirty="0" smtClean="0">
                <a:solidFill>
                  <a:srgbClr val="000099"/>
                </a:solidFill>
              </a:rPr>
              <a:t>02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60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354">
        <p:split orient="vert"/>
      </p:transition>
    </mc:Choice>
    <mc:Fallback>
      <p:transition spd="slow" advTm="735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57224" y="2285992"/>
            <a:ext cx="48577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dirty="0" smtClean="0"/>
              <a:t>профессиональный аппарат для локализации апикального сужения  канала зуба. </a:t>
            </a:r>
          </a:p>
          <a:p>
            <a:endParaRPr lang="ru-RU" sz="1400" b="0" dirty="0" smtClean="0"/>
          </a:p>
          <a:p>
            <a:r>
              <a:rPr lang="ru-RU" sz="1400" b="0" dirty="0" smtClean="0"/>
              <a:t>Возможность </a:t>
            </a:r>
            <a:r>
              <a:rPr lang="ru-RU" sz="1400" b="0" dirty="0"/>
              <a:t>установки «виртуального апекса</a:t>
            </a:r>
            <a:r>
              <a:rPr lang="ru-RU" sz="1400" b="0" dirty="0" smtClean="0"/>
              <a:t>»</a:t>
            </a:r>
          </a:p>
          <a:p>
            <a:endParaRPr lang="ru-RU" sz="1400" b="0" dirty="0"/>
          </a:p>
          <a:p>
            <a:endParaRPr lang="ru-RU" sz="1400" b="0" dirty="0"/>
          </a:p>
          <a:p>
            <a:endParaRPr lang="ru-RU" sz="1400" b="0" dirty="0" smtClean="0"/>
          </a:p>
          <a:p>
            <a:r>
              <a:rPr lang="ru-RU" sz="1400" dirty="0" smtClean="0"/>
              <a:t> </a:t>
            </a:r>
            <a:endParaRPr lang="ru-RU" sz="1400" dirty="0"/>
          </a:p>
        </p:txBody>
      </p:sp>
      <p:pic>
        <p:nvPicPr>
          <p:cNvPr id="21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6518" y="145199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76517" y="2277358"/>
            <a:ext cx="7559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THE C</a:t>
            </a:r>
            <a:r>
              <a:rPr lang="en-US" dirty="0" smtClean="0"/>
              <a:t>ANAL</a:t>
            </a:r>
            <a:r>
              <a:rPr lang="ru-RU" dirty="0" smtClean="0"/>
              <a:t> H</a:t>
            </a:r>
            <a:r>
              <a:rPr lang="en-US" dirty="0" smtClean="0"/>
              <a:t>UMIDITY</a:t>
            </a:r>
            <a:r>
              <a:rPr lang="ru-RU" dirty="0" smtClean="0"/>
              <a:t> L</a:t>
            </a:r>
            <a:r>
              <a:rPr lang="en-US" dirty="0" smtClean="0"/>
              <a:t>EVEL</a:t>
            </a:r>
            <a:r>
              <a:rPr lang="ru-RU" dirty="0" smtClean="0"/>
              <a:t> I</a:t>
            </a:r>
            <a:r>
              <a:rPr lang="en-US" dirty="0" smtClean="0"/>
              <a:t>NDICATION</a:t>
            </a:r>
            <a:r>
              <a:rPr lang="ru-RU" dirty="0" smtClean="0"/>
              <a:t> </a:t>
            </a:r>
            <a:endParaRPr lang="en-US" dirty="0" smtClean="0"/>
          </a:p>
          <a:p>
            <a:r>
              <a:rPr lang="ru-RU" dirty="0" smtClean="0"/>
              <a:t>("DRY" OR "WET")</a:t>
            </a:r>
            <a:endParaRPr lang="ru-RU" dirty="0"/>
          </a:p>
        </p:txBody>
      </p:sp>
      <p:sp>
        <p:nvSpPr>
          <p:cNvPr id="27" name="Овал 26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43509" y="121568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dirty="0" smtClean="0">
                <a:solidFill>
                  <a:srgbClr val="000099"/>
                </a:solidFill>
              </a:rPr>
              <a:t>EndoEst-Apex</a:t>
            </a:r>
            <a:r>
              <a:rPr lang="ru-RU" sz="2800" dirty="0" smtClean="0">
                <a:solidFill>
                  <a:srgbClr val="000099"/>
                </a:solidFill>
              </a:rPr>
              <a:t>02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32" name="Picture 3" descr="D:\работа\копия диска 060912\диск Д\сайт\версия 1\ЭндоЭст-Апекс 02\описание\апекс02 новый c новой наклейко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5032" y="2885310"/>
            <a:ext cx="3105461" cy="33956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5" descr="D:\работа\копия диска 060912\диск Д\сайт\версия 1\ЭндоЭст-Апекс 02\описание\логотип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7" y="5735164"/>
            <a:ext cx="1071569" cy="526076"/>
          </a:xfrm>
          <a:prstGeom prst="rect">
            <a:avLst/>
          </a:prstGeom>
          <a:noFill/>
        </p:spPr>
      </p:pic>
      <p:pic>
        <p:nvPicPr>
          <p:cNvPr id="34" name="Picture 3" descr="D:\работа\копия диска 060912\диск Д\сайт\версия 1\ЭндоЭст-Апекс 02\описание\СХЕМ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980" y="3768287"/>
            <a:ext cx="5286412" cy="1300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9342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374">
        <p:split orient="vert"/>
      </p:transition>
    </mc:Choice>
    <mc:Fallback>
      <p:transition spd="slow" advTm="637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57224" y="2285992"/>
            <a:ext cx="48577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dirty="0" smtClean="0"/>
              <a:t>профессиональный аппарат для локализации апикального сужения  канала зуба. </a:t>
            </a:r>
          </a:p>
          <a:p>
            <a:endParaRPr lang="ru-RU" sz="1400" b="0" dirty="0" smtClean="0"/>
          </a:p>
          <a:p>
            <a:r>
              <a:rPr lang="ru-RU" sz="1400" b="0" dirty="0" smtClean="0"/>
              <a:t>Возможность </a:t>
            </a:r>
            <a:r>
              <a:rPr lang="ru-RU" sz="1400" b="0" dirty="0"/>
              <a:t>установки «виртуального апекса</a:t>
            </a:r>
            <a:r>
              <a:rPr lang="ru-RU" sz="1400" b="0" dirty="0" smtClean="0"/>
              <a:t>»</a:t>
            </a:r>
          </a:p>
          <a:p>
            <a:endParaRPr lang="ru-RU" sz="1400" b="0" dirty="0"/>
          </a:p>
          <a:p>
            <a:endParaRPr lang="ru-RU" sz="1400" b="0" dirty="0"/>
          </a:p>
          <a:p>
            <a:endParaRPr lang="ru-RU" sz="1400" b="0" dirty="0" smtClean="0"/>
          </a:p>
          <a:p>
            <a:r>
              <a:rPr lang="ru-RU" sz="1400" dirty="0" smtClean="0"/>
              <a:t> </a:t>
            </a:r>
            <a:endParaRPr lang="ru-RU" sz="1400" dirty="0"/>
          </a:p>
        </p:txBody>
      </p:sp>
      <p:pic>
        <p:nvPicPr>
          <p:cNvPr id="21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6518" y="145199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47888" y="2291015"/>
            <a:ext cx="7559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THE APICAL STOP FORMING FUNCTION </a:t>
            </a:r>
            <a:endParaRPr lang="en-US" dirty="0" smtClean="0"/>
          </a:p>
          <a:p>
            <a:r>
              <a:rPr lang="ru-RU" dirty="0" smtClean="0"/>
              <a:t>(VIRTUAL APEX </a:t>
            </a:r>
            <a:r>
              <a:rPr lang="en-US" dirty="0" smtClean="0"/>
              <a:t> </a:t>
            </a:r>
            <a:r>
              <a:rPr lang="ru-RU" dirty="0" smtClean="0"/>
              <a:t>L</a:t>
            </a:r>
            <a:r>
              <a:rPr lang="en-US" dirty="0" smtClean="0"/>
              <a:t>OCALIZATION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7" name="Овал 26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43509" y="121568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dirty="0" smtClean="0">
                <a:solidFill>
                  <a:srgbClr val="000099"/>
                </a:solidFill>
              </a:rPr>
              <a:t>EndoEst-Apex</a:t>
            </a:r>
            <a:r>
              <a:rPr lang="ru-RU" sz="2800" dirty="0" smtClean="0">
                <a:solidFill>
                  <a:srgbClr val="000099"/>
                </a:solidFill>
              </a:rPr>
              <a:t>02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32" name="Picture 3" descr="D:\работа\копия диска 060912\диск Д\сайт\версия 1\ЭндоЭст-Апекс 02\описание\апекс02 новый c новой наклейко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5032" y="2885310"/>
            <a:ext cx="3105461" cy="33956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5" descr="D:\работа\копия диска 060912\диск Д\сайт\версия 1\ЭндоЭст-Апекс 02\описание\логотип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7" y="5735164"/>
            <a:ext cx="1071569" cy="526076"/>
          </a:xfrm>
          <a:prstGeom prst="rect">
            <a:avLst/>
          </a:prstGeom>
          <a:noFill/>
        </p:spPr>
      </p:pic>
      <p:pic>
        <p:nvPicPr>
          <p:cNvPr id="34" name="Picture 3" descr="D:\работа\копия диска 060912\диск Д\сайт\версия 1\ЭндоЭст-Апекс 02\описание\СХЕМ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980" y="3768287"/>
            <a:ext cx="5286412" cy="1300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3453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246">
        <p:split orient="vert"/>
      </p:transition>
    </mc:Choice>
    <mc:Fallback>
      <p:transition spd="slow" advTm="624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171400"/>
            <a:ext cx="4658604" cy="84249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20733" y="1451994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работа\копия диска 060912\диск Д\сайт\версия 2\ЭНДОЭСТ МОТОР-МИНИ\ОПИСАНИЕ\логотип мото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9758" y="3755150"/>
            <a:ext cx="2170603" cy="732332"/>
          </a:xfrm>
          <a:prstGeom prst="rect">
            <a:avLst/>
          </a:prstGeom>
          <a:noFill/>
        </p:spPr>
      </p:pic>
      <p:pic>
        <p:nvPicPr>
          <p:cNvPr id="35" name="Picture 5" descr="C:\Documents and Settings\Belykh\Рабочий стол\на сегодня\mini2d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5810" flipH="1">
            <a:off x="620688" y="4497626"/>
            <a:ext cx="4076953" cy="1506789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971600" y="2284390"/>
            <a:ext cx="6827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HIGH RELIABILITY PROVIDED</a:t>
            </a:r>
          </a:p>
          <a:p>
            <a:r>
              <a:rPr lang="en-US" dirty="0" smtClean="0">
                <a:solidFill>
                  <a:srgbClr val="000099"/>
                </a:solidFill>
              </a:rPr>
              <a:t>BY “FAULHABER” (SWITZERLAND)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28250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2" descr="C:\Documents and Settings\Belykh\Рабочий стол\на сегодня\mini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7264" y="1089025"/>
            <a:ext cx="2748587" cy="540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43508" y="116632"/>
            <a:ext cx="8856984" cy="9079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ENDODONTIC  MOTOR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EndoEst Motor-Mini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endParaRPr lang="ru-RU" sz="2500" b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1\Photoshop\Для рассылки\Слава\индивидуальная рассылка\макеты\ЭНДОЭСТ-SVE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591" y="3666970"/>
            <a:ext cx="1055545" cy="105554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990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317">
        <p:split orient="vert"/>
      </p:transition>
    </mc:Choice>
    <mc:Fallback>
      <p:transition spd="slow" advTm="631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57224" y="2285992"/>
            <a:ext cx="48577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dirty="0" smtClean="0"/>
              <a:t>профессиональный аппарат для локализации апикального сужения  канала зуба. </a:t>
            </a:r>
          </a:p>
          <a:p>
            <a:endParaRPr lang="ru-RU" sz="1400" b="0" dirty="0" smtClean="0"/>
          </a:p>
          <a:p>
            <a:r>
              <a:rPr lang="ru-RU" sz="1400" b="0" dirty="0" smtClean="0"/>
              <a:t>Возможность </a:t>
            </a:r>
            <a:r>
              <a:rPr lang="ru-RU" sz="1400" b="0" dirty="0"/>
              <a:t>установки «виртуального апекса</a:t>
            </a:r>
            <a:r>
              <a:rPr lang="ru-RU" sz="1400" b="0" dirty="0" smtClean="0"/>
              <a:t>»</a:t>
            </a:r>
          </a:p>
          <a:p>
            <a:endParaRPr lang="ru-RU" sz="1400" b="0" dirty="0"/>
          </a:p>
          <a:p>
            <a:endParaRPr lang="ru-RU" sz="1400" b="0" dirty="0"/>
          </a:p>
          <a:p>
            <a:endParaRPr lang="ru-RU" sz="1400" b="0" dirty="0" smtClean="0"/>
          </a:p>
          <a:p>
            <a:r>
              <a:rPr lang="ru-RU" sz="1400" dirty="0" smtClean="0"/>
              <a:t> </a:t>
            </a:r>
            <a:endParaRPr lang="ru-RU" sz="1400" dirty="0"/>
          </a:p>
        </p:txBody>
      </p:sp>
      <p:pic>
        <p:nvPicPr>
          <p:cNvPr id="21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6518" y="145199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043608" y="2438278"/>
            <a:ext cx="75595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BATTERY LOW POWER INDICATION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43509" y="121568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dirty="0" smtClean="0">
                <a:solidFill>
                  <a:srgbClr val="000099"/>
                </a:solidFill>
              </a:rPr>
              <a:t>EndoEst-Apex</a:t>
            </a:r>
            <a:r>
              <a:rPr lang="ru-RU" sz="2800" dirty="0" smtClean="0">
                <a:solidFill>
                  <a:srgbClr val="000099"/>
                </a:solidFill>
              </a:rPr>
              <a:t>02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31" name="Picture 3" descr="D:\работа\копия диска 060912\диск Д\сайт\версия 1\ЭндоЭст-Апекс 02\описание\апекс02 новый c новой наклейко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5032" y="2885310"/>
            <a:ext cx="3105461" cy="33956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5" descr="D:\работа\копия диска 060912\диск Д\сайт\версия 1\ЭндоЭст-Апекс 02\описание\логотип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7" y="5735164"/>
            <a:ext cx="1071569" cy="526076"/>
          </a:xfrm>
          <a:prstGeom prst="rect">
            <a:avLst/>
          </a:prstGeom>
          <a:noFill/>
        </p:spPr>
      </p:pic>
      <p:pic>
        <p:nvPicPr>
          <p:cNvPr id="33" name="Picture 3" descr="D:\работа\копия диска 060912\диск Д\сайт\версия 1\ЭндоЭст-Апекс 02\описание\СХЕМ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980" y="3768287"/>
            <a:ext cx="5286412" cy="1300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4502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912">
        <p:split orient="vert"/>
      </p:transition>
    </mc:Choice>
    <mc:Fallback>
      <p:transition spd="slow" advTm="591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57224" y="2285992"/>
            <a:ext cx="48577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dirty="0" smtClean="0"/>
              <a:t>профессиональный аппарат для локализации апикального сужения  канала зуба. </a:t>
            </a:r>
          </a:p>
          <a:p>
            <a:endParaRPr lang="ru-RU" sz="1400" b="0" dirty="0" smtClean="0"/>
          </a:p>
          <a:p>
            <a:r>
              <a:rPr lang="ru-RU" sz="1400" b="0" dirty="0" smtClean="0"/>
              <a:t>Возможность </a:t>
            </a:r>
            <a:r>
              <a:rPr lang="ru-RU" sz="1400" b="0" dirty="0"/>
              <a:t>установки «виртуального апекса</a:t>
            </a:r>
            <a:r>
              <a:rPr lang="ru-RU" sz="1400" b="0" dirty="0" smtClean="0"/>
              <a:t>»</a:t>
            </a:r>
          </a:p>
          <a:p>
            <a:endParaRPr lang="ru-RU" sz="1400" b="0" dirty="0"/>
          </a:p>
          <a:p>
            <a:endParaRPr lang="ru-RU" sz="1400" b="0" dirty="0"/>
          </a:p>
          <a:p>
            <a:endParaRPr lang="ru-RU" sz="1400" b="0" dirty="0" smtClean="0"/>
          </a:p>
          <a:p>
            <a:r>
              <a:rPr lang="ru-RU" sz="1400" dirty="0" smtClean="0"/>
              <a:t> </a:t>
            </a:r>
            <a:endParaRPr lang="ru-RU" sz="1400" dirty="0"/>
          </a:p>
        </p:txBody>
      </p:sp>
      <p:pic>
        <p:nvPicPr>
          <p:cNvPr id="21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6518" y="145199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0" y="1839308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043608" y="2420890"/>
            <a:ext cx="7559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POWER SAVING FUNCTION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43509" y="121568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dirty="0" smtClean="0">
                <a:solidFill>
                  <a:srgbClr val="000099"/>
                </a:solidFill>
              </a:rPr>
              <a:t>EndoEst-Apex</a:t>
            </a:r>
            <a:r>
              <a:rPr lang="ru-RU" sz="2800" dirty="0" smtClean="0">
                <a:solidFill>
                  <a:srgbClr val="000099"/>
                </a:solidFill>
              </a:rPr>
              <a:t>02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31" name="Picture 3" descr="D:\работа\копия диска 060912\диск Д\сайт\версия 1\ЭндоЭст-Апекс 02\описание\апекс02 новый c новой наклейко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5032" y="2885310"/>
            <a:ext cx="3105461" cy="33956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5" descr="D:\работа\копия диска 060912\диск Д\сайт\версия 1\ЭндоЭст-Апекс 02\описание\логотип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7" y="5735164"/>
            <a:ext cx="1071569" cy="526076"/>
          </a:xfrm>
          <a:prstGeom prst="rect">
            <a:avLst/>
          </a:prstGeom>
          <a:noFill/>
        </p:spPr>
      </p:pic>
      <p:pic>
        <p:nvPicPr>
          <p:cNvPr id="33" name="Picture 3" descr="D:\работа\копия диска 060912\диск Д\сайт\версия 1\ЭндоЭст-Апекс 02\описание\СХЕМ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980" y="3768287"/>
            <a:ext cx="5286412" cy="1300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33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462">
        <p:split orient="vert"/>
      </p:transition>
    </mc:Choice>
    <mc:Fallback>
      <p:transition spd="slow" advTm="546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1500174"/>
            <a:ext cx="9144000" cy="357190"/>
          </a:xfrm>
        </p:spPr>
        <p:txBody>
          <a:bodyPr lIns="0">
            <a:noAutofit/>
          </a:bodyPr>
          <a:lstStyle/>
          <a:p>
            <a:pPr lvl="1" algn="ctr">
              <a:lnSpc>
                <a:spcPct val="90000"/>
              </a:lnSpc>
              <a:buNone/>
            </a:pPr>
            <a:r>
              <a:rPr lang="en-US" sz="1800" b="1" dirty="0" smtClean="0">
                <a:solidFill>
                  <a:srgbClr val="000099"/>
                </a:solidFill>
              </a:rPr>
              <a:t>European CE Certificate of Conformity</a:t>
            </a:r>
            <a:endParaRPr lang="ru-RU" sz="1800" dirty="0" smtClean="0">
              <a:solidFill>
                <a:srgbClr val="000099"/>
              </a:solidFill>
            </a:endParaRPr>
          </a:p>
          <a:p>
            <a:endParaRPr lang="ru-RU" sz="1800" dirty="0" smtClean="0">
              <a:solidFill>
                <a:srgbClr val="000099"/>
              </a:solidFill>
            </a:endParaRPr>
          </a:p>
          <a:p>
            <a:endParaRPr lang="ru-RU" sz="1800" dirty="0" smtClean="0">
              <a:solidFill>
                <a:srgbClr val="000099"/>
              </a:solidFill>
            </a:endParaRPr>
          </a:p>
          <a:p>
            <a:endParaRPr lang="ru-RU" sz="1800" dirty="0" smtClean="0">
              <a:solidFill>
                <a:srgbClr val="000099"/>
              </a:solidFill>
            </a:endParaRPr>
          </a:p>
          <a:p>
            <a:pPr lvl="1">
              <a:lnSpc>
                <a:spcPct val="90000"/>
              </a:lnSpc>
              <a:buNone/>
            </a:pPr>
            <a:r>
              <a:rPr lang="ru-RU" sz="1800" dirty="0" smtClean="0">
                <a:solidFill>
                  <a:srgbClr val="000099"/>
                </a:solidFill>
                <a:latin typeface="arial"/>
              </a:rPr>
              <a:t/>
            </a:r>
            <a:br>
              <a:rPr lang="ru-RU" sz="1800" dirty="0" smtClean="0">
                <a:solidFill>
                  <a:srgbClr val="000099"/>
                </a:solidFill>
                <a:latin typeface="arial"/>
              </a:rPr>
            </a:br>
            <a:endParaRPr lang="en-US" sz="1800" dirty="0">
              <a:solidFill>
                <a:srgbClr val="000099"/>
              </a:solidFill>
            </a:endParaRPr>
          </a:p>
          <a:p>
            <a:pPr lvl="1">
              <a:lnSpc>
                <a:spcPct val="90000"/>
              </a:lnSpc>
              <a:buNone/>
            </a:pPr>
            <a:endParaRPr lang="en-US" sz="1800" dirty="0">
              <a:solidFill>
                <a:srgbClr val="000099"/>
              </a:solidFill>
            </a:endParaRPr>
          </a:p>
        </p:txBody>
      </p:sp>
      <p:pic>
        <p:nvPicPr>
          <p:cNvPr id="19" name="Picture 3" descr="D:\работа\копия диска 060912\диск Д\logotip\значки\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38" y="1428736"/>
            <a:ext cx="538231" cy="525600"/>
          </a:xfrm>
          <a:prstGeom prst="rect">
            <a:avLst/>
          </a:prstGeom>
          <a:noFill/>
        </p:spPr>
      </p:pic>
      <p:grpSp>
        <p:nvGrpSpPr>
          <p:cNvPr id="20" name="Группа 19"/>
          <p:cNvGrpSpPr/>
          <p:nvPr/>
        </p:nvGrpSpPr>
        <p:grpSpPr>
          <a:xfrm>
            <a:off x="1752600" y="1954336"/>
            <a:ext cx="5555704" cy="3634904"/>
            <a:chOff x="1566994" y="1928802"/>
            <a:chExt cx="6219716" cy="4248000"/>
          </a:xfrm>
        </p:grpSpPr>
        <p:pic>
          <p:nvPicPr>
            <p:cNvPr id="21" name="Picture 2" descr="D:\работа\копия диска 060912\диск Д\сайт\версия 2\эндоэст-мотор\сертификаты\1cec_Page_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81704" y="1928802"/>
              <a:ext cx="3005006" cy="4248000"/>
            </a:xfrm>
            <a:prstGeom prst="rect">
              <a:avLst/>
            </a:prstGeom>
            <a:noFill/>
          </p:spPr>
        </p:pic>
        <p:pic>
          <p:nvPicPr>
            <p:cNvPr id="23" name="Picture 7" descr="D:\работа\копия диска 060912\диск Д\сайт\версия 2\эндоэст-мотор\сертификаты\1cec_Page_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66994" y="1928802"/>
              <a:ext cx="3005006" cy="4248000"/>
            </a:xfrm>
            <a:prstGeom prst="rect">
              <a:avLst/>
            </a:prstGeom>
            <a:noFill/>
          </p:spPr>
        </p:pic>
      </p:grpSp>
      <p:pic>
        <p:nvPicPr>
          <p:cNvPr id="27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работа\копия диска 060912\диск Д\сайт\версия 1\ЭндоЭст-Апекс 02\описание\апекс02 новый c новой наклейко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2159" y="4256636"/>
            <a:ext cx="1861980" cy="20359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43509" y="121568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dirty="0" smtClean="0">
                <a:solidFill>
                  <a:srgbClr val="000099"/>
                </a:solidFill>
              </a:rPr>
              <a:t>EndoEst-Apex</a:t>
            </a:r>
            <a:r>
              <a:rPr lang="ru-RU" sz="2800" dirty="0" smtClean="0">
                <a:solidFill>
                  <a:srgbClr val="000099"/>
                </a:solidFill>
              </a:rPr>
              <a:t>02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188"/>
    </mc:Choice>
    <mc:Fallback>
      <p:transition advTm="7188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0182" y="1140921"/>
            <a:ext cx="3902347" cy="6125883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бота\копия диска 060912\диск Д\сайт\версия 1\ЭндоЭст-3Д\описание\логотип 3д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2122" y="3505268"/>
            <a:ext cx="1656184" cy="829936"/>
          </a:xfrm>
          <a:prstGeom prst="rect">
            <a:avLst/>
          </a:prstGeom>
          <a:noFill/>
        </p:spPr>
      </p:pic>
      <p:pic>
        <p:nvPicPr>
          <p:cNvPr id="15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" y="164203"/>
            <a:ext cx="925252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DIAGNOSTIC ENDODONTIC DEVICE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EndoEst</a:t>
            </a:r>
            <a:r>
              <a:rPr lang="ru-RU" sz="2800" dirty="0" smtClean="0">
                <a:solidFill>
                  <a:srgbClr val="000099"/>
                </a:solidFill>
              </a:rPr>
              <a:t>-3</a:t>
            </a:r>
            <a:r>
              <a:rPr lang="en-US" sz="2800" dirty="0" smtClean="0">
                <a:solidFill>
                  <a:srgbClr val="000099"/>
                </a:solidFill>
              </a:rPr>
              <a:t>D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28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работа\копия диска 060912\диск Д\сайт\версия 1\ЭндоЭст-3Д\описание\3д новый c новой наклейко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1789943"/>
            <a:ext cx="3672408" cy="40155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609">
        <p:split orient="vert"/>
      </p:transition>
    </mc:Choice>
    <mc:Fallback>
      <p:transition spd="slow" advTm="760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0217" y="2745574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бота\копия диска 060912\диск Д\сайт\версия 1\ЭндоЭст-3Д\описание\логотип 3д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8750" y="5021987"/>
            <a:ext cx="1568144" cy="785818"/>
          </a:xfrm>
          <a:prstGeom prst="rect">
            <a:avLst/>
          </a:prstGeom>
          <a:noFill/>
        </p:spPr>
      </p:pic>
      <p:pic>
        <p:nvPicPr>
          <p:cNvPr id="23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59286"/>
            <a:ext cx="9144000" cy="284983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115340" y="1858391"/>
            <a:ext cx="7760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THREE FUNCTIONS IN ONE DEVICE</a:t>
            </a:r>
            <a:r>
              <a:rPr lang="ru-RU" dirty="0" smtClean="0"/>
              <a:t>!</a:t>
            </a:r>
          </a:p>
        </p:txBody>
      </p:sp>
      <p:sp>
        <p:nvSpPr>
          <p:cNvPr id="26" name="Овал 25"/>
          <p:cNvSpPr/>
          <p:nvPr/>
        </p:nvSpPr>
        <p:spPr>
          <a:xfrm>
            <a:off x="452363" y="1927078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работа\копия диска 060912\диск Д\сайт\версия 1\ЭндоЭст-3Д\описание\3д новый c новой наклейко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8889" y="3189226"/>
            <a:ext cx="2999796" cy="32801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Прямоугольник 30"/>
          <p:cNvSpPr/>
          <p:nvPr/>
        </p:nvSpPr>
        <p:spPr>
          <a:xfrm>
            <a:off x="604980" y="2419805"/>
            <a:ext cx="814348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1.  </a:t>
            </a:r>
            <a:r>
              <a:rPr lang="en-US" sz="1600" dirty="0" smtClean="0"/>
              <a:t>APEXLOCATOR</a:t>
            </a:r>
            <a:r>
              <a:rPr lang="ru-RU" sz="1600" b="0" dirty="0" smtClean="0"/>
              <a:t>(АРЕХ)  — LOCALIZATION OF THE ROOT </a:t>
            </a:r>
          </a:p>
          <a:p>
            <a:r>
              <a:rPr lang="ru-RU" sz="1600" b="0" dirty="0"/>
              <a:t> </a:t>
            </a:r>
            <a:r>
              <a:rPr lang="ru-RU" sz="1600" b="0" dirty="0" smtClean="0"/>
              <a:t>    CANAL TOOTH APICAL CONSTRICTION (</a:t>
            </a:r>
            <a:r>
              <a:rPr lang="en-US" sz="1600" b="0" dirty="0" smtClean="0"/>
              <a:t>APEX</a:t>
            </a:r>
            <a:r>
              <a:rPr lang="ru-RU" sz="1600" b="0" dirty="0" smtClean="0"/>
              <a:t>)</a:t>
            </a:r>
            <a:endParaRPr lang="en-US" sz="1600" b="0" dirty="0" smtClean="0"/>
          </a:p>
          <a:p>
            <a:pPr marL="342900" indent="-342900">
              <a:buAutoNum type="arabicPeriod"/>
            </a:pPr>
            <a:endParaRPr lang="ru-RU" sz="1000" b="0" dirty="0" smtClean="0"/>
          </a:p>
          <a:p>
            <a:pPr marL="342900" indent="-342900"/>
            <a:r>
              <a:rPr lang="ru-RU" sz="1600" dirty="0" smtClean="0"/>
              <a:t>2.  ELECTROODONTODIAGNOSIS (EOD)-</a:t>
            </a:r>
            <a:r>
              <a:rPr lang="ru-RU" sz="1600" b="0" dirty="0" smtClean="0"/>
              <a:t>DE</a:t>
            </a:r>
            <a:r>
              <a:rPr lang="en-US" sz="1600" b="0" dirty="0" smtClean="0"/>
              <a:t>TERMINATION </a:t>
            </a:r>
            <a:r>
              <a:rPr lang="ru-RU" sz="1600" b="0" dirty="0" smtClean="0"/>
              <a:t>OF </a:t>
            </a:r>
          </a:p>
          <a:p>
            <a:pPr marL="342900" indent="-342900"/>
            <a:r>
              <a:rPr lang="ru-RU" sz="1600" b="0" dirty="0" smtClean="0"/>
              <a:t>     THE TOOTH PULP CLINICAL CONDITION</a:t>
            </a:r>
            <a:endParaRPr lang="en-US" sz="1600" b="0" dirty="0" smtClean="0"/>
          </a:p>
          <a:p>
            <a:pPr marL="342900" indent="-342900"/>
            <a:endParaRPr lang="ru-RU" sz="1000" b="0" dirty="0" smtClean="0"/>
          </a:p>
          <a:p>
            <a:r>
              <a:rPr lang="ru-RU" sz="1600" dirty="0" smtClean="0"/>
              <a:t>3.  DENTOMETR (PULP) – </a:t>
            </a:r>
            <a:r>
              <a:rPr lang="ru-RU" sz="1600" b="0" dirty="0" smtClean="0"/>
              <a:t>THE DE</a:t>
            </a:r>
            <a:r>
              <a:rPr lang="en-US" sz="1600" b="0" dirty="0" smtClean="0"/>
              <a:t>TERMINATION</a:t>
            </a:r>
            <a:r>
              <a:rPr lang="ru-RU" sz="1600" b="0" dirty="0" smtClean="0"/>
              <a:t> OF </a:t>
            </a:r>
          </a:p>
          <a:p>
            <a:r>
              <a:rPr lang="ru-RU" sz="1600" b="0" dirty="0" smtClean="0"/>
              <a:t>     VITAL TEETH OVER PULP DENTIN THICKNESS </a:t>
            </a:r>
            <a:endParaRPr lang="ru-RU" sz="1600" b="0" dirty="0"/>
          </a:p>
        </p:txBody>
      </p:sp>
      <p:pic>
        <p:nvPicPr>
          <p:cNvPr id="1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" y="164203"/>
            <a:ext cx="925252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DIAGNOSTIC ENDODONTIC DEVICE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EndoEst</a:t>
            </a:r>
            <a:r>
              <a:rPr lang="ru-RU" sz="2800" dirty="0" smtClean="0">
                <a:solidFill>
                  <a:srgbClr val="000099"/>
                </a:solidFill>
              </a:rPr>
              <a:t>-3</a:t>
            </a:r>
            <a:r>
              <a:rPr lang="en-US" sz="2800" dirty="0" smtClean="0">
                <a:solidFill>
                  <a:srgbClr val="000099"/>
                </a:solidFill>
              </a:rPr>
              <a:t>D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597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0126">
        <p:split orient="vert"/>
      </p:transition>
    </mc:Choice>
    <mc:Fallback>
      <p:transition spd="slow" advTm="1012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1331" y="2617048"/>
            <a:ext cx="1970181" cy="3092780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395536" y="1280595"/>
            <a:ext cx="7552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sz="1400" b="0" dirty="0" smtClean="0"/>
              <a:t> Large well-readable Liquid Cristal Display 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ru-RU" sz="1400" b="0" dirty="0" smtClean="0"/>
          </a:p>
        </p:txBody>
      </p:sp>
      <p:pic>
        <p:nvPicPr>
          <p:cNvPr id="3077" name="Picture 5" descr="D:\работа\копия диска 060912\диск Д\сайт\версия 1\ЭндоЭст-3Д\описание\диагноз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0044" y="5068037"/>
            <a:ext cx="3785326" cy="108003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7555370" y="1332616"/>
            <a:ext cx="130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/>
              <a:t>Арех</a:t>
            </a:r>
            <a:r>
              <a:rPr lang="ru-RU" sz="1200" dirty="0" smtClean="0"/>
              <a:t>»</a:t>
            </a:r>
            <a:r>
              <a:rPr lang="en-US" sz="1200" dirty="0" smtClean="0"/>
              <a:t>Mode</a:t>
            </a:r>
            <a:endParaRPr lang="ru-RU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7401100" y="3039847"/>
            <a:ext cx="14889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 «</a:t>
            </a:r>
            <a:r>
              <a:rPr lang="en-US" sz="1200" dirty="0" smtClean="0"/>
              <a:t>PULP</a:t>
            </a:r>
            <a:r>
              <a:rPr lang="ru-RU" sz="1200" dirty="0" smtClean="0"/>
              <a:t>»</a:t>
            </a:r>
            <a:r>
              <a:rPr lang="en-US" sz="1200" dirty="0" smtClean="0"/>
              <a:t>Mode</a:t>
            </a:r>
            <a:endParaRPr lang="ru-RU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7404204" y="4696706"/>
            <a:ext cx="1451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 «</a:t>
            </a:r>
            <a:r>
              <a:rPr lang="en-US" sz="1200" dirty="0" smtClean="0"/>
              <a:t>EOD</a:t>
            </a:r>
            <a:r>
              <a:rPr lang="ru-RU" sz="1200" dirty="0" smtClean="0"/>
              <a:t>»</a:t>
            </a:r>
            <a:r>
              <a:rPr lang="en-US" sz="1200" dirty="0" smtClean="0"/>
              <a:t>Mode</a:t>
            </a:r>
            <a:endParaRPr lang="ru-RU" sz="1200" dirty="0"/>
          </a:p>
        </p:txBody>
      </p:sp>
      <p:pic>
        <p:nvPicPr>
          <p:cNvPr id="2" name="Picture 3" descr="D:\работа\копия диска 060912\диск Д\сайт\версия 1\ЭндоЭст-3Д\описание\2\апекс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56152" y="1716919"/>
            <a:ext cx="1118189" cy="1185281"/>
          </a:xfrm>
          <a:prstGeom prst="rect">
            <a:avLst/>
          </a:prstGeom>
          <a:noFill/>
        </p:spPr>
      </p:pic>
      <p:pic>
        <p:nvPicPr>
          <p:cNvPr id="3" name="Picture 4" descr="D:\работа\копия диска 060912\диск Д\сайт\версия 1\ЭндоЭст-3Д\описание\2\п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4908" y="3390187"/>
            <a:ext cx="1118189" cy="1185281"/>
          </a:xfrm>
          <a:prstGeom prst="rect">
            <a:avLst/>
          </a:prstGeom>
          <a:noFill/>
        </p:spPr>
      </p:pic>
      <p:pic>
        <p:nvPicPr>
          <p:cNvPr id="4" name="Picture 5" descr="D:\работа\копия диска 060912\диск Д\сайт\версия 1\ЭндоЭст-3Д\описание\2\эод\эод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38013" y="5097807"/>
            <a:ext cx="1118189" cy="1185281"/>
          </a:xfrm>
          <a:prstGeom prst="rect">
            <a:avLst/>
          </a:prstGeom>
          <a:noFill/>
        </p:spPr>
      </p:pic>
      <p:pic>
        <p:nvPicPr>
          <p:cNvPr id="30" name="Picture 2" descr="D:\работа\копия диска 060912\диск Д\сайт\версия 1\ЭндоЭст-3Д\описание\3д новый c новой наклейко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821" y="3729113"/>
            <a:ext cx="1019689" cy="11149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3" descr="D:\работа\копия диска 060912\диск Д\сайт\версия 1\ЭндоЭст-3Д\описание\логотип 3д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25577" y="4048248"/>
            <a:ext cx="848064" cy="391151"/>
          </a:xfrm>
          <a:prstGeom prst="rect">
            <a:avLst/>
          </a:prstGeom>
          <a:noFill/>
        </p:spPr>
      </p:pic>
      <p:pic>
        <p:nvPicPr>
          <p:cNvPr id="37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395538" y="1506075"/>
            <a:ext cx="7552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0" dirty="0" smtClean="0"/>
              <a:t>      </a:t>
            </a:r>
            <a:r>
              <a:rPr lang="ru-RU" sz="1400" b="0" dirty="0" err="1" smtClean="0"/>
              <a:t>Multi-frequency</a:t>
            </a:r>
            <a:r>
              <a:rPr lang="ru-RU" sz="1400" b="0" dirty="0" smtClean="0"/>
              <a:t> Apex Loca</a:t>
            </a:r>
            <a:r>
              <a:rPr lang="en-US" sz="1400" b="0" dirty="0" err="1" smtClean="0"/>
              <a:t>liza</a:t>
            </a:r>
            <a:r>
              <a:rPr lang="ru-RU" sz="1400" b="0" dirty="0" err="1" smtClean="0"/>
              <a:t>tion</a:t>
            </a:r>
            <a:r>
              <a:rPr lang="en-US" sz="1400" b="0" dirty="0" smtClean="0"/>
              <a:t> </a:t>
            </a:r>
            <a:r>
              <a:rPr lang="ru-RU" sz="1400" b="0" dirty="0" smtClean="0"/>
              <a:t>Principle —Guaranteed Measurements Accuracy </a:t>
            </a:r>
            <a:endParaRPr lang="en-US" sz="1400" b="0" dirty="0" smtClean="0"/>
          </a:p>
          <a:p>
            <a:r>
              <a:rPr lang="en-US" sz="1400" b="0" dirty="0" smtClean="0"/>
              <a:t>       </a:t>
            </a:r>
            <a:r>
              <a:rPr lang="ru-RU" sz="1400" b="0" dirty="0" smtClean="0"/>
              <a:t>in </a:t>
            </a:r>
            <a:r>
              <a:rPr lang="en-US" sz="1400" b="0" dirty="0" smtClean="0"/>
              <a:t>a</a:t>
            </a:r>
            <a:r>
              <a:rPr lang="ru-RU" sz="1400" b="0" dirty="0" err="1" smtClean="0"/>
              <a:t>ll</a:t>
            </a:r>
            <a:r>
              <a:rPr lang="ru-RU" sz="1400" b="0" dirty="0" smtClean="0"/>
              <a:t> Environments</a:t>
            </a:r>
            <a:endParaRPr lang="ru-RU" sz="1400" b="0" dirty="0">
              <a:solidFill>
                <a:srgbClr val="000099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95537" y="1952146"/>
            <a:ext cx="7552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b="0" dirty="0" smtClean="0"/>
              <a:t>The  canal humidity level indication</a:t>
            </a:r>
            <a:r>
              <a:rPr lang="ru-RU" sz="1400" b="0" dirty="0" smtClean="0"/>
              <a:t> («</a:t>
            </a:r>
            <a:r>
              <a:rPr lang="en-US" sz="1400" b="0" dirty="0" smtClean="0"/>
              <a:t>WET</a:t>
            </a:r>
            <a:r>
              <a:rPr lang="ru-RU" sz="1400" b="0" dirty="0" smtClean="0"/>
              <a:t>») </a:t>
            </a:r>
            <a:r>
              <a:rPr lang="en-US" sz="1400" b="0" dirty="0" smtClean="0"/>
              <a:t>in </a:t>
            </a:r>
            <a:r>
              <a:rPr lang="ru-RU" sz="1400" b="0" dirty="0" smtClean="0"/>
              <a:t>«АРЕХ»</a:t>
            </a:r>
            <a:r>
              <a:rPr lang="en-US" sz="1400" b="0" dirty="0" smtClean="0"/>
              <a:t>Mode</a:t>
            </a:r>
            <a:endParaRPr lang="ru-RU" sz="1400" b="0" dirty="0" smtClean="0"/>
          </a:p>
        </p:txBody>
      </p:sp>
      <p:sp>
        <p:nvSpPr>
          <p:cNvPr id="40" name="Прямоугольник 39"/>
          <p:cNvSpPr/>
          <p:nvPr/>
        </p:nvSpPr>
        <p:spPr>
          <a:xfrm>
            <a:off x="395538" y="2227265"/>
            <a:ext cx="7552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b="0" dirty="0" smtClean="0"/>
              <a:t>The Virtual APEX Installing Possibility</a:t>
            </a:r>
            <a:endParaRPr lang="ru-RU" sz="1400" b="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95535" y="2476207"/>
            <a:ext cx="7552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0" dirty="0" smtClean="0"/>
              <a:t>      Three speeds of “diagnostic current” increasing depending on the intended tested </a:t>
            </a:r>
          </a:p>
          <a:p>
            <a:r>
              <a:rPr lang="en-US" sz="1400" b="0" dirty="0" smtClean="0"/>
              <a:t>       tooth pulp condition in EOD mode.</a:t>
            </a:r>
            <a:endParaRPr lang="ru-RU" sz="1400" b="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395535" y="2959660"/>
            <a:ext cx="69690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0" dirty="0" smtClean="0"/>
              <a:t>     The display diagnosis output in the current value dependence </a:t>
            </a:r>
            <a:r>
              <a:rPr lang="ru-RU" sz="1400" b="0" dirty="0" smtClean="0"/>
              <a:t>corresponding </a:t>
            </a:r>
            <a:endParaRPr lang="en-US" sz="1400" b="0" dirty="0" smtClean="0"/>
          </a:p>
          <a:p>
            <a:r>
              <a:rPr lang="en-US" sz="1400" b="0" dirty="0" smtClean="0"/>
              <a:t>       </a:t>
            </a:r>
            <a:r>
              <a:rPr lang="ru-RU" sz="1400" b="0" dirty="0" smtClean="0"/>
              <a:t>to</a:t>
            </a:r>
            <a:r>
              <a:rPr lang="en-US" sz="1400" b="0" dirty="0" smtClean="0"/>
              <a:t> </a:t>
            </a:r>
            <a:r>
              <a:rPr lang="ru-RU" sz="1400" b="0" dirty="0" smtClean="0"/>
              <a:t>the patients' pain </a:t>
            </a:r>
            <a:r>
              <a:rPr lang="ru-RU" sz="1400" b="0" dirty="0" err="1" smtClean="0"/>
              <a:t>threshold</a:t>
            </a:r>
            <a:r>
              <a:rPr lang="ru-RU" sz="1400" b="0" dirty="0" smtClean="0"/>
              <a:t> in “EOD “</a:t>
            </a:r>
            <a:r>
              <a:rPr lang="en-US" sz="1400" b="0" dirty="0" smtClean="0"/>
              <a:t>M</a:t>
            </a:r>
            <a:r>
              <a:rPr lang="ru-RU" sz="1400" b="0" dirty="0" err="1" smtClean="0"/>
              <a:t>ode</a:t>
            </a:r>
            <a:r>
              <a:rPr lang="en-US" sz="1400" b="0" dirty="0" smtClean="0"/>
              <a:t>”</a:t>
            </a:r>
            <a:endParaRPr lang="ru-RU" sz="1400" b="0" dirty="0" smtClean="0"/>
          </a:p>
          <a:p>
            <a:pPr lvl="0"/>
            <a:r>
              <a:rPr lang="ru-RU" sz="1400" b="0" dirty="0" smtClean="0"/>
              <a:t> </a:t>
            </a:r>
            <a:endParaRPr lang="ru-RU" sz="1400" b="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95533" y="3465310"/>
            <a:ext cx="7552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b="0" dirty="0" smtClean="0"/>
              <a:t> </a:t>
            </a:r>
            <a:r>
              <a:rPr lang="en-US" sz="1400" b="0" dirty="0" smtClean="0"/>
              <a:t>Graphic, Light and Sound Indication in all operation modes.</a:t>
            </a:r>
            <a:endParaRPr lang="ru-RU" sz="1400" b="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95532" y="3740471"/>
            <a:ext cx="7552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0" dirty="0" smtClean="0">
                <a:solidFill>
                  <a:schemeClr val="accent1">
                    <a:lumMod val="50000"/>
                  </a:schemeClr>
                </a:solidFill>
              </a:rPr>
              <a:t>      Battery Low Power Indication </a:t>
            </a:r>
            <a:endParaRPr lang="ru-RU" sz="14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01191" y="4022130"/>
            <a:ext cx="755267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b="0" dirty="0" smtClean="0"/>
              <a:t> </a:t>
            </a:r>
            <a:r>
              <a:rPr lang="en-US" sz="1400" b="0" dirty="0" smtClean="0"/>
              <a:t>Power Saving Function</a:t>
            </a:r>
            <a:r>
              <a:rPr lang="ru-RU" sz="1400" b="0" dirty="0" smtClean="0"/>
              <a:t>.</a:t>
            </a:r>
            <a:r>
              <a:rPr lang="en-US" sz="1400" b="0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800" b="0" dirty="0" smtClean="0"/>
          </a:p>
          <a:p>
            <a:pPr marL="285750" indent="-285750">
              <a:buAutoNum type="arabicPeriod"/>
            </a:pPr>
            <a:r>
              <a:rPr lang="en-US" sz="1100" b="0" dirty="0" smtClean="0"/>
              <a:t>Further preparation is possible.</a:t>
            </a:r>
          </a:p>
          <a:p>
            <a:pPr marL="285750" indent="-285750">
              <a:buAutoNum type="arabicPeriod"/>
            </a:pPr>
            <a:r>
              <a:rPr lang="en-US" sz="1100" b="0" dirty="0" smtClean="0"/>
              <a:t>The preparation is to stop. </a:t>
            </a:r>
          </a:p>
          <a:p>
            <a:pPr marL="285750" indent="-285750">
              <a:buAutoNum type="arabicPeriod"/>
            </a:pPr>
            <a:r>
              <a:rPr lang="en-US" sz="1100" b="0" dirty="0" smtClean="0"/>
              <a:t>The pulp viability threat.</a:t>
            </a:r>
            <a:endParaRPr lang="ru-RU" sz="1100" b="0" dirty="0" smtClean="0"/>
          </a:p>
          <a:p>
            <a:r>
              <a:rPr lang="ru-RU" sz="1400" b="0" dirty="0"/>
              <a:t> </a:t>
            </a:r>
          </a:p>
        </p:txBody>
      </p:sp>
      <p:pic>
        <p:nvPicPr>
          <p:cNvPr id="2056" name="Picture 8" descr="D:\работа\копия диска 060912\диск Д\сайт\версия 1\ЭндоЭст-3Д\описание\зоны пульп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5646" y="5097807"/>
            <a:ext cx="3081080" cy="987845"/>
          </a:xfrm>
          <a:prstGeom prst="rect">
            <a:avLst/>
          </a:prstGeom>
          <a:noFill/>
        </p:spPr>
      </p:pic>
      <p:pic>
        <p:nvPicPr>
          <p:cNvPr id="31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" y="164203"/>
            <a:ext cx="925252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DIAGNOSTIC ENDODONTIC DEVICE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EndoEst</a:t>
            </a:r>
            <a:r>
              <a:rPr lang="ru-RU" sz="2800" dirty="0" smtClean="0">
                <a:solidFill>
                  <a:srgbClr val="000099"/>
                </a:solidFill>
              </a:rPr>
              <a:t>-3</a:t>
            </a:r>
            <a:r>
              <a:rPr lang="en-US" sz="2800" dirty="0" smtClean="0">
                <a:solidFill>
                  <a:srgbClr val="000099"/>
                </a:solidFill>
              </a:rPr>
              <a:t>D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2729">
        <p:split orient="vert"/>
      </p:transition>
    </mc:Choice>
    <mc:Fallback>
      <p:transition spd="slow" advTm="127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D:\работа\копия диска 060912\диск Д\logotip\значки\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38" y="1428736"/>
            <a:ext cx="538231" cy="525600"/>
          </a:xfrm>
          <a:prstGeom prst="rect">
            <a:avLst/>
          </a:prstGeom>
          <a:noFill/>
        </p:spPr>
      </p:pic>
      <p:grpSp>
        <p:nvGrpSpPr>
          <p:cNvPr id="25" name="Группа 24"/>
          <p:cNvGrpSpPr/>
          <p:nvPr/>
        </p:nvGrpSpPr>
        <p:grpSpPr>
          <a:xfrm>
            <a:off x="1752600" y="1954336"/>
            <a:ext cx="5624122" cy="3888432"/>
            <a:chOff x="1566994" y="1928802"/>
            <a:chExt cx="6219716" cy="4248000"/>
          </a:xfrm>
        </p:grpSpPr>
        <p:pic>
          <p:nvPicPr>
            <p:cNvPr id="26" name="Picture 2" descr="D:\работа\копия диска 060912\диск Д\сайт\версия 2\эндоэст-мотор\сертификаты\1cec_Page_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81704" y="1928802"/>
              <a:ext cx="3005006" cy="4248000"/>
            </a:xfrm>
            <a:prstGeom prst="rect">
              <a:avLst/>
            </a:prstGeom>
            <a:noFill/>
          </p:spPr>
        </p:pic>
        <p:pic>
          <p:nvPicPr>
            <p:cNvPr id="27" name="Picture 7" descr="D:\работа\копия диска 060912\диск Д\сайт\версия 2\эндоэст-мотор\сертификаты\1cec_Page_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66994" y="1928802"/>
              <a:ext cx="3005006" cy="4248000"/>
            </a:xfrm>
            <a:prstGeom prst="rect">
              <a:avLst/>
            </a:prstGeom>
            <a:noFill/>
          </p:spPr>
        </p:pic>
      </p:grpSp>
      <p:sp>
        <p:nvSpPr>
          <p:cNvPr id="22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1500174"/>
            <a:ext cx="9144000" cy="357190"/>
          </a:xfrm>
        </p:spPr>
        <p:txBody>
          <a:bodyPr lIns="0">
            <a:noAutofit/>
          </a:bodyPr>
          <a:lstStyle/>
          <a:p>
            <a:pPr lvl="1" algn="ctr">
              <a:lnSpc>
                <a:spcPct val="90000"/>
              </a:lnSpc>
              <a:buNone/>
            </a:pPr>
            <a:r>
              <a:rPr lang="en-US" sz="1800" b="1" dirty="0" smtClean="0">
                <a:solidFill>
                  <a:srgbClr val="000099"/>
                </a:solidFill>
              </a:rPr>
              <a:t>European CE Certificate of Conformity</a:t>
            </a:r>
            <a:endParaRPr lang="ru-RU" sz="1800" dirty="0" smtClean="0">
              <a:solidFill>
                <a:srgbClr val="000099"/>
              </a:solidFill>
            </a:endParaRPr>
          </a:p>
          <a:p>
            <a:endParaRPr lang="ru-RU" sz="1800" dirty="0" smtClean="0">
              <a:solidFill>
                <a:srgbClr val="000099"/>
              </a:solidFill>
            </a:endParaRPr>
          </a:p>
          <a:p>
            <a:endParaRPr lang="ru-RU" sz="1800" dirty="0" smtClean="0">
              <a:solidFill>
                <a:srgbClr val="000099"/>
              </a:solidFill>
            </a:endParaRPr>
          </a:p>
          <a:p>
            <a:endParaRPr lang="ru-RU" sz="1800" dirty="0" smtClean="0">
              <a:solidFill>
                <a:srgbClr val="000099"/>
              </a:solidFill>
            </a:endParaRPr>
          </a:p>
          <a:p>
            <a:pPr lvl="1">
              <a:lnSpc>
                <a:spcPct val="90000"/>
              </a:lnSpc>
              <a:buNone/>
            </a:pPr>
            <a:r>
              <a:rPr lang="ru-RU" sz="1800" dirty="0" smtClean="0">
                <a:solidFill>
                  <a:srgbClr val="000099"/>
                </a:solidFill>
                <a:latin typeface="arial"/>
              </a:rPr>
              <a:t/>
            </a:r>
            <a:br>
              <a:rPr lang="ru-RU" sz="1800" dirty="0" smtClean="0">
                <a:solidFill>
                  <a:srgbClr val="000099"/>
                </a:solidFill>
                <a:latin typeface="arial"/>
              </a:rPr>
            </a:br>
            <a:endParaRPr lang="en-US" sz="1800" dirty="0">
              <a:solidFill>
                <a:srgbClr val="000099"/>
              </a:solidFill>
            </a:endParaRPr>
          </a:p>
          <a:p>
            <a:pPr lvl="1">
              <a:lnSpc>
                <a:spcPct val="90000"/>
              </a:lnSpc>
              <a:buNone/>
            </a:pPr>
            <a:endParaRPr lang="en-US" sz="1800" dirty="0">
              <a:solidFill>
                <a:srgbClr val="000099"/>
              </a:solidFill>
            </a:endParaRPr>
          </a:p>
        </p:txBody>
      </p:sp>
      <p:pic>
        <p:nvPicPr>
          <p:cNvPr id="23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работа\копия диска 060912\диск Д\сайт\версия 1\ЭндоЭст-3Д\описание\3д новый c новой наклейко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256681"/>
            <a:ext cx="1861813" cy="2035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" y="164203"/>
            <a:ext cx="925252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DIAGNOSTIC ENDODONTIC DEVICE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EndoEst</a:t>
            </a:r>
            <a:r>
              <a:rPr lang="ru-RU" sz="2800" dirty="0" smtClean="0">
                <a:solidFill>
                  <a:srgbClr val="000099"/>
                </a:solidFill>
              </a:rPr>
              <a:t>-3</a:t>
            </a:r>
            <a:r>
              <a:rPr lang="en-US" sz="2800" dirty="0" smtClean="0">
                <a:solidFill>
                  <a:srgbClr val="000099"/>
                </a:solidFill>
              </a:rPr>
              <a:t>D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8928"/>
    </mc:Choice>
    <mc:Fallback>
      <p:transition advTm="8928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660525" y="78216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1660525" y="78216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14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11553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214346" y="-368805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" y="224050"/>
            <a:ext cx="925252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2"/>
                </a:solidFill>
              </a:rPr>
              <a:t>TREATMENT-DIAGNOSTIC 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ENDODONTIC DEVICE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EndoEst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3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9369" y="1773266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работа\копия диска 060912\диск Д\сайт\версия 1\ЭндоЭст\описание\5Ф с новой наклейко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4858" y="1988840"/>
            <a:ext cx="3869981" cy="42316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 descr="D:\работа\копия диска 060912\диск Д\сайт\версия 1\ЭндоЭст\описание\logoendoes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79040" y="3722902"/>
            <a:ext cx="1571636" cy="763508"/>
          </a:xfrm>
          <a:prstGeom prst="rect">
            <a:avLst/>
          </a:prstGeom>
          <a:noFill/>
        </p:spPr>
      </p:pic>
      <p:pic>
        <p:nvPicPr>
          <p:cNvPr id="41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042">
        <p:split orient="vert"/>
      </p:transition>
    </mc:Choice>
    <mc:Fallback>
      <p:transition spd="slow" advTm="904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3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16321" y="3381920"/>
            <a:ext cx="2652875" cy="4164468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42119"/>
            <a:ext cx="9144000" cy="369904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0" y="1242120"/>
            <a:ext cx="9144000" cy="36990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1076318" y="1469841"/>
            <a:ext cx="7760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FIVE FUNCTIONS IN ONE DEVICE</a:t>
            </a:r>
            <a:r>
              <a:rPr lang="ru-RU" dirty="0" smtClean="0"/>
              <a:t>!</a:t>
            </a:r>
          </a:p>
        </p:txBody>
      </p:sp>
      <p:sp>
        <p:nvSpPr>
          <p:cNvPr id="39" name="Овал 38"/>
          <p:cNvSpPr/>
          <p:nvPr/>
        </p:nvSpPr>
        <p:spPr>
          <a:xfrm>
            <a:off x="452363" y="1469841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52362" y="1988840"/>
            <a:ext cx="776052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/>
              <a:t>APEXLOCATOR</a:t>
            </a:r>
            <a:r>
              <a:rPr lang="ru-RU" sz="1400" b="0" dirty="0" smtClean="0"/>
              <a:t> (А</a:t>
            </a:r>
            <a:r>
              <a:rPr lang="en-US" sz="1400" b="0" dirty="0" smtClean="0"/>
              <a:t>L</a:t>
            </a:r>
            <a:r>
              <a:rPr lang="ru-RU" sz="1400" b="0" dirty="0" smtClean="0"/>
              <a:t>) — LOCALIZATION OF THE</a:t>
            </a:r>
            <a:r>
              <a:rPr lang="en-US" sz="1400" b="0" dirty="0" smtClean="0"/>
              <a:t> </a:t>
            </a:r>
            <a:r>
              <a:rPr lang="ru-RU" sz="1400" b="0" dirty="0" smtClean="0"/>
              <a:t>TOOTH ROOT CANAL APICAL CONSTRICTION (</a:t>
            </a:r>
            <a:r>
              <a:rPr lang="en-US" sz="1400" b="0" dirty="0" smtClean="0"/>
              <a:t>APEX</a:t>
            </a:r>
            <a:r>
              <a:rPr lang="ru-RU" sz="1400" b="0" dirty="0" smtClean="0"/>
              <a:t>)</a:t>
            </a:r>
          </a:p>
          <a:p>
            <a:pPr marL="342900" indent="-342900">
              <a:buAutoNum type="arabicPeriod"/>
            </a:pPr>
            <a:endParaRPr lang="ru-RU" sz="800" b="0" dirty="0" smtClean="0"/>
          </a:p>
          <a:p>
            <a:pPr marL="342900" indent="-342900">
              <a:buAutoNum type="arabicPeriod" startAt="2"/>
            </a:pPr>
            <a:r>
              <a:rPr lang="ru-RU" sz="1400" dirty="0" smtClean="0"/>
              <a:t>ELECTROODONTODIAGNOSIS (</a:t>
            </a:r>
            <a:r>
              <a:rPr lang="ru-RU" sz="1400" b="0" dirty="0" smtClean="0"/>
              <a:t>EOD)-DE</a:t>
            </a:r>
            <a:r>
              <a:rPr lang="en-US" sz="1400" b="0" dirty="0" smtClean="0"/>
              <a:t>TERMINATION </a:t>
            </a:r>
            <a:r>
              <a:rPr lang="ru-RU" sz="1400" b="0" dirty="0" smtClean="0"/>
              <a:t>OF THE TOOTH PULP   </a:t>
            </a:r>
          </a:p>
          <a:p>
            <a:r>
              <a:rPr lang="ru-RU" sz="1400" b="0" dirty="0"/>
              <a:t> </a:t>
            </a:r>
            <a:r>
              <a:rPr lang="ru-RU" sz="1400" b="0" dirty="0" smtClean="0"/>
              <a:t>      CLINICAL CONDITION</a:t>
            </a:r>
          </a:p>
          <a:p>
            <a:endParaRPr lang="ru-RU" sz="800" b="0" dirty="0" smtClean="0"/>
          </a:p>
          <a:p>
            <a:pPr marL="342900" indent="-342900">
              <a:buAutoNum type="arabicPeriod" startAt="3"/>
            </a:pPr>
            <a:r>
              <a:rPr lang="en-US" sz="1400" dirty="0" smtClean="0"/>
              <a:t>DEPOPHORESIS</a:t>
            </a:r>
            <a:r>
              <a:rPr lang="ru-RU" sz="1400" b="0" dirty="0" smtClean="0"/>
              <a:t> (</a:t>
            </a:r>
            <a:r>
              <a:rPr lang="en-US" sz="1400" b="0" dirty="0" smtClean="0"/>
              <a:t>D</a:t>
            </a:r>
            <a:r>
              <a:rPr lang="ru-RU" sz="1400" b="0" dirty="0" smtClean="0"/>
              <a:t>) — </a:t>
            </a:r>
            <a:r>
              <a:rPr lang="en-US" sz="1400" b="0" dirty="0" smtClean="0"/>
              <a:t>DEPOPHORESIS</a:t>
            </a:r>
            <a:r>
              <a:rPr lang="ru-RU" sz="1400" b="0" dirty="0" smtClean="0"/>
              <a:t> </a:t>
            </a:r>
            <a:r>
              <a:rPr lang="en-US" sz="1400" b="0" dirty="0" smtClean="0"/>
              <a:t>OF COOPER – CALCIUM HYDROXIDE UNDER A LICENCE FROM THE</a:t>
            </a:r>
            <a:r>
              <a:rPr lang="ru-RU" sz="1400" b="0" dirty="0" smtClean="0"/>
              <a:t>«HUMANCHEMIE»GMBH</a:t>
            </a:r>
            <a:r>
              <a:rPr lang="en-US" sz="1400" b="0" dirty="0" smtClean="0"/>
              <a:t>.</a:t>
            </a:r>
            <a:endParaRPr lang="ru-RU" sz="1400" b="0" dirty="0" smtClean="0"/>
          </a:p>
          <a:p>
            <a:pPr marL="342900" indent="-342900">
              <a:buAutoNum type="arabicPeriod" startAt="3"/>
            </a:pPr>
            <a:endParaRPr lang="en-US" sz="800" b="0" dirty="0" smtClean="0"/>
          </a:p>
          <a:p>
            <a:pPr marL="342900" indent="-342900">
              <a:buAutoNum type="arabicPeriod" startAt="4"/>
            </a:pPr>
            <a:r>
              <a:rPr lang="ru-RU" sz="1400" dirty="0" smtClean="0"/>
              <a:t>А</a:t>
            </a:r>
            <a:r>
              <a:rPr lang="en-US" sz="1400" dirty="0" smtClean="0"/>
              <a:t>NODE STERILIZATION</a:t>
            </a:r>
            <a:r>
              <a:rPr lang="ru-RU" sz="1400" b="0" dirty="0" smtClean="0"/>
              <a:t>(AS) — </a:t>
            </a:r>
            <a:r>
              <a:rPr lang="en-US" sz="1400" b="0" dirty="0" smtClean="0"/>
              <a:t>A ROOT CANAL STERILIZATION BY </a:t>
            </a:r>
            <a:endParaRPr lang="ru-RU" sz="1400" b="0" dirty="0" smtClean="0"/>
          </a:p>
          <a:p>
            <a:r>
              <a:rPr lang="ru-RU" sz="1400" b="0" dirty="0"/>
              <a:t> </a:t>
            </a:r>
            <a:r>
              <a:rPr lang="ru-RU" sz="1400" b="0" dirty="0" smtClean="0"/>
              <a:t>      </a:t>
            </a:r>
            <a:r>
              <a:rPr lang="en-US" sz="1400" b="0" dirty="0" smtClean="0"/>
              <a:t>DIRECT CURRENT.</a:t>
            </a:r>
            <a:endParaRPr lang="ru-RU" sz="1400" b="0" dirty="0" smtClean="0"/>
          </a:p>
          <a:p>
            <a:pPr marL="342900" indent="-342900">
              <a:buAutoNum type="arabicPeriod" startAt="4"/>
            </a:pPr>
            <a:endParaRPr lang="en-US" sz="800" dirty="0" smtClean="0"/>
          </a:p>
          <a:p>
            <a:pPr marL="342900" indent="-342900">
              <a:buAutoNum type="arabicPeriod" startAt="5"/>
            </a:pPr>
            <a:r>
              <a:rPr lang="en-US" sz="1400" dirty="0" smtClean="0"/>
              <a:t>ELECTROPHORESIS</a:t>
            </a:r>
            <a:r>
              <a:rPr lang="ru-RU" sz="1400" b="0" dirty="0" smtClean="0"/>
              <a:t>(Е) — </a:t>
            </a:r>
            <a:r>
              <a:rPr lang="en-US" sz="1400" b="0" dirty="0" smtClean="0"/>
              <a:t>ELECTROPHORESIS OF MEDICAL </a:t>
            </a:r>
            <a:endParaRPr lang="ru-RU" sz="1400" b="0" dirty="0" smtClean="0"/>
          </a:p>
          <a:p>
            <a:r>
              <a:rPr lang="ru-RU" sz="1400" b="0" dirty="0"/>
              <a:t> </a:t>
            </a:r>
            <a:r>
              <a:rPr lang="ru-RU" sz="1400" b="0" dirty="0" smtClean="0"/>
              <a:t>      </a:t>
            </a:r>
            <a:r>
              <a:rPr lang="en-US" sz="1400" b="0" dirty="0" smtClean="0"/>
              <a:t>SUBSTANCES IN THE TOOTH ROOT CANAL</a:t>
            </a:r>
            <a:r>
              <a:rPr lang="ru-RU" sz="1400" b="0" dirty="0" smtClean="0"/>
              <a:t> </a:t>
            </a:r>
            <a:r>
              <a:rPr lang="en-US" sz="1400" b="0" dirty="0" smtClean="0"/>
              <a:t>AND PERIODONTIUM</a:t>
            </a:r>
            <a:endParaRPr lang="ru-RU" sz="1400" b="0" dirty="0"/>
          </a:p>
        </p:txBody>
      </p:sp>
      <p:pic>
        <p:nvPicPr>
          <p:cNvPr id="2050" name="Picture 2" descr="D:\работа\копия диска 060912\диск Д\сайт\версия 1\ЭндоЭст\описание\5Ф с новой наклейко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2709" y="3573016"/>
            <a:ext cx="2813231" cy="30761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 descr="D:\работа\копия диска 060912\диск Д\сайт\версия 1\ЭндоЭст\описание\logoendoes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99792" y="5033142"/>
            <a:ext cx="1571636" cy="763508"/>
          </a:xfrm>
          <a:prstGeom prst="rect">
            <a:avLst/>
          </a:prstGeom>
          <a:noFill/>
        </p:spPr>
      </p:pic>
      <p:pic>
        <p:nvPicPr>
          <p:cNvPr id="41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1660525" y="78216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1660525" y="78216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21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11553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214346" y="-368805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" y="224050"/>
            <a:ext cx="925252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2"/>
                </a:solidFill>
              </a:rPr>
              <a:t>TREATMENT-DIAGNOSTIC 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ENDODONTIC DEVICE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EndoEst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77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042">
        <p:split orient="vert"/>
      </p:transition>
    </mc:Choice>
    <mc:Fallback>
      <p:transition spd="slow" advTm="904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54596" y="3418118"/>
            <a:ext cx="1953524" cy="3066631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работа\копия диска 060912\диск Д\сайт\версия 1\ЭндоЭст\описание\logoendoes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6261" y="4758071"/>
            <a:ext cx="1010894" cy="491097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7536011" y="1142968"/>
            <a:ext cx="11957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«</a:t>
            </a:r>
            <a:r>
              <a:rPr lang="ru-RU" sz="1050" dirty="0" err="1" smtClean="0"/>
              <a:t>Арех</a:t>
            </a:r>
            <a:r>
              <a:rPr lang="ru-RU" sz="1050" dirty="0" smtClean="0"/>
              <a:t>»</a:t>
            </a:r>
            <a:r>
              <a:rPr lang="en-US" sz="1050" dirty="0" smtClean="0"/>
              <a:t>Mode</a:t>
            </a:r>
            <a:endParaRPr lang="ru-RU" sz="1050" dirty="0"/>
          </a:p>
        </p:txBody>
      </p:sp>
      <p:sp>
        <p:nvSpPr>
          <p:cNvPr id="28" name="TextBox 27"/>
          <p:cNvSpPr txBox="1"/>
          <p:nvPr/>
        </p:nvSpPr>
        <p:spPr>
          <a:xfrm>
            <a:off x="7536011" y="2304616"/>
            <a:ext cx="11059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/>
              <a:t>«</a:t>
            </a:r>
            <a:r>
              <a:rPr lang="en-US" sz="1050" dirty="0" smtClean="0"/>
              <a:t>EOD</a:t>
            </a:r>
            <a:r>
              <a:rPr lang="ru-RU" sz="1050" dirty="0" smtClean="0"/>
              <a:t>»</a:t>
            </a:r>
            <a:r>
              <a:rPr lang="en-US" sz="1050" dirty="0" smtClean="0"/>
              <a:t>Mode</a:t>
            </a:r>
            <a:endParaRPr lang="ru-RU" sz="1050" dirty="0"/>
          </a:p>
        </p:txBody>
      </p:sp>
      <p:pic>
        <p:nvPicPr>
          <p:cNvPr id="3074" name="Picture 2" descr="D:\работа\копия диска 060912\диск Д\сайт\версия 1\ЭндоЭст\описание\2\апекс\апекс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3523" y="1434051"/>
            <a:ext cx="775198" cy="829184"/>
          </a:xfrm>
          <a:prstGeom prst="rect">
            <a:avLst/>
          </a:prstGeom>
          <a:noFill/>
        </p:spPr>
      </p:pic>
      <p:pic>
        <p:nvPicPr>
          <p:cNvPr id="3075" name="Picture 3" descr="D:\работа\копия диска 060912\диск Д\сайт\версия 1\ЭндоЭст\описание\2\эод\эод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690" y="2581616"/>
            <a:ext cx="775198" cy="829184"/>
          </a:xfrm>
          <a:prstGeom prst="rect">
            <a:avLst/>
          </a:prstGeom>
          <a:noFill/>
        </p:spPr>
      </p:pic>
      <p:pic>
        <p:nvPicPr>
          <p:cNvPr id="3077" name="Picture 5" descr="D:\работа\копия диска 060912\диск Д\сайт\версия 1\ЭндоЭст\описание\диагнозы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649" y="4787870"/>
            <a:ext cx="3585413" cy="1124835"/>
          </a:xfrm>
          <a:prstGeom prst="rect">
            <a:avLst/>
          </a:prstGeom>
          <a:noFill/>
        </p:spPr>
      </p:pic>
      <p:sp>
        <p:nvSpPr>
          <p:cNvPr id="32" name="Стрелка влево 31"/>
          <p:cNvSpPr/>
          <p:nvPr/>
        </p:nvSpPr>
        <p:spPr bwMode="auto">
          <a:xfrm rot="19952806">
            <a:off x="8274449" y="2820782"/>
            <a:ext cx="374690" cy="14295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7623106" y="4457417"/>
            <a:ext cx="937524" cy="911563"/>
            <a:chOff x="4870930" y="3620396"/>
            <a:chExt cx="1357322" cy="1590523"/>
          </a:xfrm>
        </p:grpSpPr>
        <p:sp>
          <p:nvSpPr>
            <p:cNvPr id="26" name="TextBox 25"/>
            <p:cNvSpPr txBox="1"/>
            <p:nvPr/>
          </p:nvSpPr>
          <p:spPr>
            <a:xfrm>
              <a:off x="4870930" y="3620396"/>
              <a:ext cx="1357322" cy="44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 smtClean="0"/>
                <a:t> «</a:t>
              </a:r>
              <a:r>
                <a:rPr lang="en-US" sz="1050" dirty="0" smtClean="0"/>
                <a:t>D</a:t>
              </a:r>
              <a:r>
                <a:rPr lang="ru-RU" sz="1050" dirty="0" smtClean="0"/>
                <a:t>»</a:t>
              </a:r>
              <a:r>
                <a:rPr lang="en-US" sz="1050" dirty="0" smtClean="0"/>
                <a:t>Mode</a:t>
              </a:r>
              <a:endParaRPr lang="ru-RU" sz="1050" dirty="0"/>
            </a:p>
          </p:txBody>
        </p:sp>
        <p:pic>
          <p:nvPicPr>
            <p:cNvPr id="3079" name="Picture 7" descr="D:\работа\копия диска 060912\диск Д\сайт\версия 1\ЭндоЭст\описание\2\ИНДИКАТОР D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00628" y="4071942"/>
              <a:ext cx="1116000" cy="1138977"/>
            </a:xfrm>
            <a:prstGeom prst="rect">
              <a:avLst/>
            </a:prstGeom>
            <a:noFill/>
          </p:spPr>
        </p:pic>
      </p:grpSp>
      <p:grpSp>
        <p:nvGrpSpPr>
          <p:cNvPr id="37" name="Группа 36"/>
          <p:cNvGrpSpPr/>
          <p:nvPr/>
        </p:nvGrpSpPr>
        <p:grpSpPr>
          <a:xfrm>
            <a:off x="7602709" y="3476831"/>
            <a:ext cx="1055365" cy="899201"/>
            <a:chOff x="7479127" y="3637589"/>
            <a:chExt cx="1544095" cy="1568953"/>
          </a:xfrm>
        </p:grpSpPr>
        <p:pic>
          <p:nvPicPr>
            <p:cNvPr id="3078" name="Picture 6" descr="D:\работа\копия диска 060912\диск Д\сайт\версия 1\ЭндоЭст\описание\2\ИНДИКАТОР AS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43833" y="4071942"/>
              <a:ext cx="1116000" cy="1134600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7479127" y="3637589"/>
              <a:ext cx="1544095" cy="44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 smtClean="0"/>
                <a:t> «</a:t>
              </a:r>
              <a:r>
                <a:rPr lang="en-US" sz="1050" dirty="0" smtClean="0"/>
                <a:t>AS</a:t>
              </a:r>
              <a:r>
                <a:rPr lang="ru-RU" sz="1050" dirty="0" smtClean="0"/>
                <a:t>»</a:t>
              </a:r>
              <a:r>
                <a:rPr lang="en-US" sz="1050" dirty="0" smtClean="0"/>
                <a:t>Mode</a:t>
              </a:r>
              <a:endParaRPr lang="ru-RU" sz="1050" dirty="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673523" y="5424583"/>
            <a:ext cx="913735" cy="904180"/>
            <a:chOff x="6257655" y="4700471"/>
            <a:chExt cx="1357322" cy="1577641"/>
          </a:xfrm>
        </p:grpSpPr>
        <p:pic>
          <p:nvPicPr>
            <p:cNvPr id="3080" name="Picture 8" descr="D:\работа\копия диска 060912\диск Д\сайт\версия 1\ЭндоЭст\описание\2\ИНДИКАТОР E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357950" y="5143512"/>
              <a:ext cx="1116001" cy="1134600"/>
            </a:xfrm>
            <a:prstGeom prst="rect">
              <a:avLst/>
            </a:prstGeom>
            <a:noFill/>
          </p:spPr>
        </p:pic>
        <p:sp>
          <p:nvSpPr>
            <p:cNvPr id="34" name="TextBox 33"/>
            <p:cNvSpPr txBox="1"/>
            <p:nvPr/>
          </p:nvSpPr>
          <p:spPr>
            <a:xfrm>
              <a:off x="6257655" y="4700471"/>
              <a:ext cx="1357322" cy="44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 smtClean="0"/>
                <a:t>«</a:t>
              </a:r>
              <a:r>
                <a:rPr lang="en-US" sz="1050" dirty="0" smtClean="0"/>
                <a:t>E</a:t>
              </a:r>
              <a:r>
                <a:rPr lang="ru-RU" sz="1050" dirty="0" smtClean="0"/>
                <a:t>»</a:t>
              </a:r>
              <a:r>
                <a:rPr lang="en-US" sz="1050" dirty="0" smtClean="0"/>
                <a:t>Mode</a:t>
              </a:r>
              <a:endParaRPr lang="ru-RU" sz="105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89028" y="1373385"/>
            <a:ext cx="7552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1400" b="0" dirty="0" smtClean="0"/>
              <a:t> </a:t>
            </a:r>
            <a:r>
              <a:rPr lang="en-US" sz="1400" b="0" dirty="0" smtClean="0"/>
              <a:t>FIVE FUNCTIONS IN ONE DEVICE</a:t>
            </a:r>
            <a:endParaRPr lang="ru-RU" sz="1400" b="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389030" y="1598865"/>
            <a:ext cx="7552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0" dirty="0" smtClean="0"/>
              <a:t>      </a:t>
            </a:r>
            <a:r>
              <a:rPr lang="ru-RU" sz="1400" b="0" dirty="0" smtClean="0"/>
              <a:t>MULTI-FREQUENCY APEX LOCA</a:t>
            </a:r>
            <a:r>
              <a:rPr lang="en-US" sz="1400" b="0" dirty="0" smtClean="0"/>
              <a:t>LIZA</a:t>
            </a:r>
            <a:r>
              <a:rPr lang="ru-RU" sz="1400" b="0" dirty="0" smtClean="0"/>
              <a:t>TION</a:t>
            </a:r>
            <a:r>
              <a:rPr lang="en-US" sz="1400" b="0" dirty="0" smtClean="0"/>
              <a:t> </a:t>
            </a:r>
            <a:r>
              <a:rPr lang="ru-RU" sz="1400" b="0" dirty="0" smtClean="0"/>
              <a:t>PRINCIPLE —</a:t>
            </a:r>
            <a:r>
              <a:rPr lang="en-US" sz="1400" b="0" dirty="0" smtClean="0"/>
              <a:t>G</a:t>
            </a:r>
            <a:r>
              <a:rPr lang="ru-RU" sz="1400" b="0" dirty="0" smtClean="0"/>
              <a:t>UARANTEED </a:t>
            </a:r>
          </a:p>
          <a:p>
            <a:r>
              <a:rPr lang="ru-RU" sz="1400" b="0" dirty="0" smtClean="0"/>
              <a:t>       MEASUREMENTS ACCURACY  IN</a:t>
            </a:r>
            <a:r>
              <a:rPr lang="en-US" sz="1400" b="0" dirty="0" smtClean="0"/>
              <a:t> A</a:t>
            </a:r>
            <a:r>
              <a:rPr lang="ru-RU" sz="1400" b="0" dirty="0" smtClean="0"/>
              <a:t>LL</a:t>
            </a:r>
            <a:r>
              <a:rPr lang="en-US" sz="1400" b="0" dirty="0" smtClean="0"/>
              <a:t> </a:t>
            </a:r>
            <a:r>
              <a:rPr lang="ru-RU" sz="1400" b="0" dirty="0" smtClean="0"/>
              <a:t>ENVIRONMENTS</a:t>
            </a:r>
            <a:endParaRPr lang="ru-RU" sz="1400" b="0" dirty="0">
              <a:solidFill>
                <a:srgbClr val="000099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89029" y="2044936"/>
            <a:ext cx="7552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b="0" dirty="0" smtClean="0">
                <a:solidFill>
                  <a:schemeClr val="accent1">
                    <a:lumMod val="50000"/>
                  </a:schemeClr>
                </a:solidFill>
              </a:rPr>
              <a:t>THE CANAL HUMIDITY LEVEL INDICATION</a:t>
            </a:r>
            <a:r>
              <a:rPr lang="ru-RU" sz="1400" b="0" dirty="0" smtClean="0">
                <a:solidFill>
                  <a:schemeClr val="accent1">
                    <a:lumMod val="50000"/>
                  </a:schemeClr>
                </a:solidFill>
              </a:rPr>
              <a:t>(«</a:t>
            </a:r>
            <a:r>
              <a:rPr lang="en-US" sz="1400" b="0" dirty="0" smtClean="0">
                <a:solidFill>
                  <a:schemeClr val="accent1">
                    <a:lumMod val="50000"/>
                  </a:schemeClr>
                </a:solidFill>
              </a:rPr>
              <a:t>WET</a:t>
            </a:r>
            <a:r>
              <a:rPr lang="ru-RU" sz="1400" b="0" dirty="0" smtClean="0">
                <a:solidFill>
                  <a:schemeClr val="accent1">
                    <a:lumMod val="50000"/>
                  </a:schemeClr>
                </a:solidFill>
              </a:rPr>
              <a:t>») </a:t>
            </a:r>
            <a:r>
              <a:rPr lang="en-US" sz="1400" b="0" dirty="0" smtClean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ru-RU" sz="1400" b="0" dirty="0" smtClean="0">
                <a:solidFill>
                  <a:schemeClr val="accent1">
                    <a:lumMod val="50000"/>
                  </a:schemeClr>
                </a:solidFill>
              </a:rPr>
              <a:t>«АРЕХ»</a:t>
            </a:r>
            <a:r>
              <a:rPr lang="en-US" sz="1400" b="0" dirty="0" smtClean="0">
                <a:solidFill>
                  <a:schemeClr val="accent1">
                    <a:lumMod val="50000"/>
                  </a:schemeClr>
                </a:solidFill>
              </a:rPr>
              <a:t>MODE</a:t>
            </a:r>
            <a:endParaRPr lang="ru-RU" sz="1400" b="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89030" y="2320055"/>
            <a:ext cx="7552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b="0" dirty="0" smtClean="0"/>
              <a:t> </a:t>
            </a:r>
            <a:r>
              <a:rPr lang="en-US" sz="1400" b="0" dirty="0" smtClean="0"/>
              <a:t>LARGE WELL-READABLE LIQUID CRISTAL DISPLAY</a:t>
            </a:r>
            <a:endParaRPr lang="ru-RU" sz="1400" b="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389027" y="2568997"/>
            <a:ext cx="7552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1400" b="0" dirty="0" smtClean="0"/>
              <a:t> </a:t>
            </a:r>
            <a:r>
              <a:rPr lang="en-US" sz="1400" b="0" dirty="0" smtClean="0"/>
              <a:t>THE SOUND SIGNAL VOLUME LEVEL ADJUSTMENT</a:t>
            </a:r>
            <a:endParaRPr lang="ru-RU" sz="1400" b="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391097" y="2842319"/>
            <a:ext cx="7552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1400" b="0" dirty="0" smtClean="0"/>
              <a:t> </a:t>
            </a:r>
            <a:r>
              <a:rPr lang="en-US" sz="1400" b="0" dirty="0" smtClean="0"/>
              <a:t>THE APICAL STOP FORMING FUNCTION IN</a:t>
            </a:r>
            <a:r>
              <a:rPr lang="ru-RU" sz="1400" b="0" dirty="0" smtClean="0"/>
              <a:t>«АРЕХ» </a:t>
            </a:r>
            <a:r>
              <a:rPr lang="en-US" sz="1400" b="0" dirty="0" smtClean="0"/>
              <a:t>MODE</a:t>
            </a:r>
            <a:endParaRPr lang="ru-RU" sz="1400" b="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98721" y="3103023"/>
            <a:ext cx="75526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b="0" dirty="0" smtClean="0"/>
              <a:t> </a:t>
            </a:r>
            <a:r>
              <a:rPr lang="en-US" sz="1400" b="0" dirty="0" smtClean="0"/>
              <a:t>GRAPHIC, LIGHT AND SOUND INDICATION IN ALL OPERATION MODES</a:t>
            </a:r>
            <a:endParaRPr lang="ru-RU" sz="1400" b="0" dirty="0" smtClean="0"/>
          </a:p>
          <a:p>
            <a:pPr marL="285750" lvl="1" indent="-285750">
              <a:buFont typeface="Arial" pitchFamily="34" charset="0"/>
              <a:buChar char="•"/>
            </a:pPr>
            <a:r>
              <a:rPr lang="ru-RU" sz="1400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b="0" dirty="0" smtClean="0">
                <a:solidFill>
                  <a:schemeClr val="accent1">
                    <a:lumMod val="50000"/>
                  </a:schemeClr>
                </a:solidFill>
              </a:rPr>
              <a:t>BATTERY LOW POWER INDICATION </a:t>
            </a:r>
            <a:endParaRPr lang="ru-RU" sz="14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1400" b="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11795" y="3594106"/>
            <a:ext cx="31520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b="0" dirty="0" smtClean="0"/>
              <a:t> </a:t>
            </a:r>
            <a:r>
              <a:rPr lang="en-US" sz="1400" b="0" dirty="0" smtClean="0"/>
              <a:t>POWER SAVING FUNCTION</a:t>
            </a:r>
            <a:r>
              <a:rPr lang="ru-RU" sz="1400" b="0" dirty="0" smtClean="0"/>
              <a:t>.</a:t>
            </a:r>
            <a:r>
              <a:rPr lang="en-US" sz="1400" b="0" dirty="0" smtClean="0"/>
              <a:t>      </a:t>
            </a:r>
          </a:p>
          <a:p>
            <a:r>
              <a:rPr lang="ru-RU" sz="800" b="0" dirty="0"/>
              <a:t> </a:t>
            </a:r>
          </a:p>
        </p:txBody>
      </p:sp>
      <p:pic>
        <p:nvPicPr>
          <p:cNvPr id="53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D:\работа\копия диска 060912\диск Д\сайт\версия 1\ЭндоЭст\описание\5Ф с новой наклейкой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36273" y="4444473"/>
            <a:ext cx="1656802" cy="18116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1660525" y="78216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55" name="Text Box 32"/>
          <p:cNvSpPr txBox="1">
            <a:spLocks noChangeArrowheads="1"/>
          </p:cNvSpPr>
          <p:nvPr/>
        </p:nvSpPr>
        <p:spPr bwMode="auto">
          <a:xfrm>
            <a:off x="1660525" y="78216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5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11553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214346" y="-368805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1" y="224050"/>
            <a:ext cx="925252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2"/>
                </a:solidFill>
              </a:rPr>
              <a:t>TREATMENT-DIAGNOSTIC 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ENDODONTIC DEVICE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EndoEst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4053785"/>
            <a:ext cx="28119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AutoNum type="arabicPeriod"/>
            </a:pPr>
            <a:r>
              <a:rPr lang="en-US" sz="1000" b="0" dirty="0"/>
              <a:t>NECROSIS PULPAE CORONAE</a:t>
            </a:r>
            <a:endParaRPr lang="ru-RU" sz="1000" b="0" dirty="0"/>
          </a:p>
          <a:p>
            <a:pPr marL="285750" indent="-285750">
              <a:buAutoNum type="arabicPeriod"/>
            </a:pPr>
            <a:r>
              <a:rPr lang="en-US" sz="1000" b="0" dirty="0"/>
              <a:t>NECROSIS PULPAE RADIALIS</a:t>
            </a:r>
            <a:endParaRPr lang="ru-RU" sz="1000" b="0" dirty="0"/>
          </a:p>
          <a:p>
            <a:pPr marL="285750" indent="-285750">
              <a:buAutoNum type="arabicPeriod"/>
            </a:pPr>
            <a:r>
              <a:rPr lang="en-US" sz="1000" b="0" dirty="0"/>
              <a:t>PERIODONTIS</a:t>
            </a:r>
            <a:endParaRPr lang="ru-RU" sz="1000" b="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80844" y="4053785"/>
            <a:ext cx="17435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AutoNum type="arabicPeriod"/>
            </a:pPr>
            <a:r>
              <a:rPr lang="en-US" sz="1000" b="0" dirty="0"/>
              <a:t>INTACTUS</a:t>
            </a:r>
            <a:endParaRPr lang="ru-RU" sz="1000" b="0" dirty="0"/>
          </a:p>
          <a:p>
            <a:pPr marL="285750" indent="-285750">
              <a:buAutoNum type="arabicPeriod"/>
            </a:pPr>
            <a:r>
              <a:rPr lang="en-US" sz="1000" b="0" dirty="0"/>
              <a:t>CARIES </a:t>
            </a:r>
            <a:endParaRPr lang="ru-RU" sz="1000" b="0" dirty="0"/>
          </a:p>
          <a:p>
            <a:pPr marL="285750" indent="-285750">
              <a:buAutoNum type="arabicPeriod"/>
            </a:pPr>
            <a:r>
              <a:rPr lang="en-US" sz="1000" b="0" dirty="0"/>
              <a:t>PULPITIS</a:t>
            </a:r>
            <a:endParaRPr lang="ru-RU" sz="1000" b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5476"/>
    </mc:Choice>
    <mc:Fallback>
      <p:transition advTm="15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171400"/>
            <a:ext cx="4658604" cy="84249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20733" y="1451994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D:\работа\копия диска 060912\диск Д\сайт\версия 2\ЭНДОЭСТ МОТОР-МИНИ\ОПИСАНИЕ\логотип мотор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99758" y="3755150"/>
            <a:ext cx="2170603" cy="732332"/>
          </a:xfrm>
          <a:prstGeom prst="rect">
            <a:avLst/>
          </a:prstGeom>
          <a:noFill/>
        </p:spPr>
      </p:pic>
      <p:pic>
        <p:nvPicPr>
          <p:cNvPr id="30" name="Picture 5" descr="C:\Documents and Settings\Belykh\Рабочий стол\на сегодня\mini2d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5810" flipH="1">
            <a:off x="620688" y="4497626"/>
            <a:ext cx="4076953" cy="1506789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89774" y="2308520"/>
            <a:ext cx="7511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SUITABLE FOR ALL KINDS OF  </a:t>
            </a:r>
          </a:p>
          <a:p>
            <a:r>
              <a:rPr lang="en-US" dirty="0" smtClean="0">
                <a:solidFill>
                  <a:srgbClr val="000099"/>
                </a:solidFill>
              </a:rPr>
              <a:t>NICKEL-TITANIUM FILES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40488" y="2420888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Documents and Settings\Belykh\Рабочий стол\на сегодня\mini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7264" y="1089025"/>
            <a:ext cx="2748587" cy="540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43508" y="116632"/>
            <a:ext cx="8856984" cy="9079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ENDODONTIC  MOTOR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EndoEst Motor-Mini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endParaRPr lang="ru-RU" sz="2500" b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5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1\Photoshop\Для рассылки\Слава\индивидуальная рассылка\макеты\ЭНДОЭСТ-SVE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591" y="3666970"/>
            <a:ext cx="1055545" cy="105554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072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504">
        <p:split orient="vert"/>
      </p:transition>
    </mc:Choice>
    <mc:Fallback>
      <p:transition spd="slow" advTm="550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660525" y="803091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19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90622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10286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43509" y="202346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NanoEst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97550" y="2042197"/>
            <a:ext cx="3616879" cy="5677757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Belykh\Рабочий стол\на сегодня\nano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5750" y="4837727"/>
            <a:ext cx="1656184" cy="33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F:\работа\foto\приборы\наноэст\наноэст новы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44676" y="2034925"/>
            <a:ext cx="4527524" cy="3070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720">
        <p:split orient="vert"/>
      </p:transition>
    </mc:Choice>
    <mc:Fallback>
      <p:transition spd="slow" advTm="772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0217" y="1451997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039161" y="2368170"/>
            <a:ext cx="75595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_AlbionicExp" pitchFamily="34" charset="-52"/>
              </a:rPr>
              <a:t>6-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_AlbionicExp" pitchFamily="34" charset="-52"/>
              </a:rPr>
              <a:t>GENERATION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APEXLOCATOR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06" name="Picture 6" descr="D:\работа\копия диска 060912\диск Д\сайт\версия 1\НаноЭст\описание\СХЕМА AL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0917" y="5095515"/>
            <a:ext cx="3578740" cy="695649"/>
          </a:xfrm>
          <a:prstGeom prst="rect">
            <a:avLst/>
          </a:prstGeom>
          <a:noFill/>
        </p:spPr>
      </p:pic>
      <p:pic>
        <p:nvPicPr>
          <p:cNvPr id="27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Belykh\Рабочий стол\на сегодня\nano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8888" y="3935139"/>
            <a:ext cx="1899619" cy="3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работа\копия диска 060912\диск Д\сайт\версия 1\НаноЭст\описание\P100040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5067861"/>
            <a:ext cx="1051586" cy="8605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" name="Picture 3" descr="D:\работа\копия диска 060912\диск Д\сайт\версия 1\НаноЭст\описание\P1000389.JPG"/>
          <p:cNvPicPr>
            <a:picLocks noChangeAspect="1" noChangeArrowheads="1"/>
          </p:cNvPicPr>
          <p:nvPr/>
        </p:nvPicPr>
        <p:blipFill rotWithShape="1">
          <a:blip r:embed="rId8" cstate="print"/>
          <a:srcRect r="8031"/>
          <a:stretch/>
        </p:blipFill>
        <p:spPr bwMode="auto">
          <a:xfrm>
            <a:off x="6368008" y="5067862"/>
            <a:ext cx="1059606" cy="8605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" name="Picture 2" descr="F:\работа\foto\приборы\наноэст\наноэст новый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43720" y="2132856"/>
            <a:ext cx="3908181" cy="26501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1660525" y="803091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32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90622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10286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43509" y="202346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NanoEst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835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087">
        <p:split orient="vert"/>
      </p:transition>
    </mc:Choice>
    <mc:Fallback>
      <p:transition spd="slow" advTm="908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0217" y="1451997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070917" y="2315168"/>
            <a:ext cx="7559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GUARANTEED MEASUREMENTS ACCURACY </a:t>
            </a:r>
            <a:endParaRPr lang="ru-RU" dirty="0" smtClean="0"/>
          </a:p>
          <a:p>
            <a:r>
              <a:rPr lang="en-US" dirty="0" smtClean="0"/>
              <a:t>AND STABILITY IN ALL ENVIRONMENTS </a:t>
            </a:r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06" name="Picture 6" descr="D:\работа\копия диска 060912\диск Д\сайт\версия 1\НаноЭст\описание\СХЕМА AL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0917" y="5095515"/>
            <a:ext cx="3578740" cy="695649"/>
          </a:xfrm>
          <a:prstGeom prst="rect">
            <a:avLst/>
          </a:prstGeom>
          <a:noFill/>
        </p:spPr>
      </p:pic>
      <p:pic>
        <p:nvPicPr>
          <p:cNvPr id="27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Belykh\Рабочий стол\на сегодня\nano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8888" y="3935139"/>
            <a:ext cx="1899619" cy="3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90622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10286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43509" y="202346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NanoEst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35" name="Picture 2" descr="D:\работа\копия диска 060912\диск Д\сайт\версия 1\НаноЭст\описание\P1000403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5067861"/>
            <a:ext cx="1051586" cy="8605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" name="Picture 3" descr="D:\работа\копия диска 060912\диск Д\сайт\версия 1\НаноЭст\описание\P1000389.JPG"/>
          <p:cNvPicPr>
            <a:picLocks noChangeAspect="1" noChangeArrowheads="1"/>
          </p:cNvPicPr>
          <p:nvPr/>
        </p:nvPicPr>
        <p:blipFill rotWithShape="1">
          <a:blip r:embed="rId9" cstate="print"/>
          <a:srcRect r="8031"/>
          <a:stretch/>
        </p:blipFill>
        <p:spPr bwMode="auto">
          <a:xfrm>
            <a:off x="6368008" y="5067862"/>
            <a:ext cx="1059606" cy="8605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Picture 2" descr="F:\работа\foto\приборы\наноэст\наноэст новый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43720" y="2132856"/>
            <a:ext cx="3908181" cy="26501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8718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429">
        <p:split orient="vert"/>
      </p:transition>
    </mc:Choice>
    <mc:Fallback>
      <p:transition spd="slow" advTm="64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0217" y="1451997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118224" y="2438279"/>
            <a:ext cx="4821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MINI SIZE AND LIGHT WEIGHT</a:t>
            </a:r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06" name="Picture 6" descr="D:\работа\копия диска 060912\диск Д\сайт\версия 1\НаноЭст\описание\СХЕМА AL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0917" y="5095515"/>
            <a:ext cx="3578740" cy="695649"/>
          </a:xfrm>
          <a:prstGeom prst="rect">
            <a:avLst/>
          </a:prstGeom>
          <a:noFill/>
        </p:spPr>
      </p:pic>
      <p:pic>
        <p:nvPicPr>
          <p:cNvPr id="27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Belykh\Рабочий стол\на сегодня\nano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8888" y="3935139"/>
            <a:ext cx="1899619" cy="3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90622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10286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43509" y="202346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NanoEst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33" name="Picture 2" descr="D:\работа\копия диска 060912\диск Д\сайт\версия 1\НаноЭст\описание\P1000403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5067861"/>
            <a:ext cx="1051586" cy="8605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" name="Picture 3" descr="D:\работа\копия диска 060912\диск Д\сайт\версия 1\НаноЭст\описание\P1000389.JPG"/>
          <p:cNvPicPr>
            <a:picLocks noChangeAspect="1" noChangeArrowheads="1"/>
          </p:cNvPicPr>
          <p:nvPr/>
        </p:nvPicPr>
        <p:blipFill rotWithShape="1">
          <a:blip r:embed="rId9" cstate="print"/>
          <a:srcRect r="8031"/>
          <a:stretch/>
        </p:blipFill>
        <p:spPr bwMode="auto">
          <a:xfrm>
            <a:off x="6368008" y="5067862"/>
            <a:ext cx="1059606" cy="8605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5" name="Picture 2" descr="F:\работа\foto\приборы\наноэст\наноэст новый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43720" y="2132856"/>
            <a:ext cx="3908181" cy="26501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6411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978">
        <p:split orient="vert"/>
      </p:transition>
    </mc:Choice>
    <mc:Fallback>
      <p:transition spd="slow" advTm="697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28268" y="1451998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D:\работа\копия диска 060912\диск Д\сайт\версия 1\НаноЭст\описание\СХЕМА AL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5267254"/>
            <a:ext cx="4587720" cy="891778"/>
          </a:xfrm>
          <a:prstGeom prst="rect">
            <a:avLst/>
          </a:prstGeom>
          <a:noFill/>
        </p:spPr>
      </p:pic>
      <p:pic>
        <p:nvPicPr>
          <p:cNvPr id="27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Belykh\Рабочий стол\на сегодня\nano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4285" y="4076843"/>
            <a:ext cx="1526033" cy="30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работа\копия диска 060912\диск Д\сайт\версия 1\НаноЭст\описание\P1000403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5138398"/>
            <a:ext cx="1051586" cy="8605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Picture 3" descr="D:\работа\копия диска 060912\диск Д\сайт\версия 1\НаноЭст\описание\P1000389.JPG"/>
          <p:cNvPicPr>
            <a:picLocks noChangeAspect="1" noChangeArrowheads="1"/>
          </p:cNvPicPr>
          <p:nvPr/>
        </p:nvPicPr>
        <p:blipFill rotWithShape="1">
          <a:blip r:embed="rId7" cstate="print"/>
          <a:srcRect r="8031"/>
          <a:stretch/>
        </p:blipFill>
        <p:spPr bwMode="auto">
          <a:xfrm>
            <a:off x="971600" y="3530016"/>
            <a:ext cx="1906948" cy="154874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975499" y="2127606"/>
            <a:ext cx="59727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POSSIBILITY OF BEING FIXED ON THE PATIENT HYGIENIC APRON ENABLES THE DEVICE TO BE ALWAYS IN THE DENTIST OPERATING ZONE</a:t>
            </a:r>
            <a:endParaRPr lang="ru-RU" dirty="0"/>
          </a:p>
          <a:p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F:\работа\foto\приборы\наноэст\наноэст новый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3541" y="2420892"/>
            <a:ext cx="3684410" cy="24984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90622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10286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43509" y="202346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NanoEst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807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156">
        <p:split orient="vert"/>
      </p:transition>
    </mc:Choice>
    <mc:Fallback>
      <p:transition spd="slow" advTm="915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0217" y="1451997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D:\работа\копия диска 060912\диск Д\сайт\версия 1\НаноЭст\описание\СХЕМА AL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917" y="5095515"/>
            <a:ext cx="3578740" cy="695649"/>
          </a:xfrm>
          <a:prstGeom prst="rect">
            <a:avLst/>
          </a:prstGeom>
          <a:noFill/>
        </p:spPr>
      </p:pic>
      <p:pic>
        <p:nvPicPr>
          <p:cNvPr id="27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098004" y="2284390"/>
            <a:ext cx="6093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HIGHEST LEVEL OF THE PATIENTS’ </a:t>
            </a:r>
            <a:endParaRPr lang="ru-RU" dirty="0" smtClean="0"/>
          </a:p>
          <a:p>
            <a:r>
              <a:rPr lang="en-US" dirty="0" smtClean="0"/>
              <a:t>SAFETY IS ACHIEVED</a:t>
            </a:r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Picture 2" descr="C:\Documents and Settings\Belykh\Рабочий стол\на сегодня\nano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8888" y="3935139"/>
            <a:ext cx="1899619" cy="3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D:\работа\копия диска 060912\диск Д\сайт\версия 1\НаноЭст\описание\P100040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5067861"/>
            <a:ext cx="1051586" cy="8605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" name="Picture 3" descr="D:\работа\копия диска 060912\диск Д\сайт\версия 1\НаноЭст\описание\P1000389.JPG"/>
          <p:cNvPicPr>
            <a:picLocks noChangeAspect="1" noChangeArrowheads="1"/>
          </p:cNvPicPr>
          <p:nvPr/>
        </p:nvPicPr>
        <p:blipFill rotWithShape="1">
          <a:blip r:embed="rId8" cstate="print"/>
          <a:srcRect r="8031"/>
          <a:stretch/>
        </p:blipFill>
        <p:spPr bwMode="auto">
          <a:xfrm>
            <a:off x="6368008" y="5067862"/>
            <a:ext cx="1059606" cy="8605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90622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10286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43509" y="202346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NanoEst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30" name="Picture 2" descr="F:\работа\foto\приборы\наноэст\наноэст новый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3541" y="2420892"/>
            <a:ext cx="3684410" cy="24984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2385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657">
        <p:split orient="vert"/>
      </p:transition>
    </mc:Choice>
    <mc:Fallback>
      <p:transition spd="slow" advTm="66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0217" y="1451997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D:\работа\копия диска 060912\диск Д\сайт\версия 1\НаноЭст\описание\СХЕМА AL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917" y="5095515"/>
            <a:ext cx="3578740" cy="695649"/>
          </a:xfrm>
          <a:prstGeom prst="rect">
            <a:avLst/>
          </a:prstGeom>
          <a:noFill/>
        </p:spPr>
      </p:pic>
      <p:pic>
        <p:nvPicPr>
          <p:cNvPr id="27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Belykh\Рабочий стол\на сегодня\nano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8888" y="3935139"/>
            <a:ext cx="1899619" cy="3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работа\копия диска 060912\диск Д\сайт\версия 1\НаноЭст\описание\P1000403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5067861"/>
            <a:ext cx="1051586" cy="8605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Picture 3" descr="D:\работа\копия диска 060912\диск Д\сайт\версия 1\НаноЭст\описание\P1000389.JPG"/>
          <p:cNvPicPr>
            <a:picLocks noChangeAspect="1" noChangeArrowheads="1"/>
          </p:cNvPicPr>
          <p:nvPr/>
        </p:nvPicPr>
        <p:blipFill rotWithShape="1">
          <a:blip r:embed="rId7" cstate="print"/>
          <a:srcRect r="8031"/>
          <a:stretch/>
        </p:blipFill>
        <p:spPr bwMode="auto">
          <a:xfrm>
            <a:off x="6368008" y="5067862"/>
            <a:ext cx="1059606" cy="8605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062186" y="2429629"/>
            <a:ext cx="6093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SOUND LEVEL ADJUSTMENT</a:t>
            </a:r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90622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10286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43509" y="202346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NanoEst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30" name="Picture 2" descr="F:\работа\foto\приборы\наноэст\наноэст новый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3541" y="2420892"/>
            <a:ext cx="3684410" cy="24984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017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937">
        <p:split orient="vert"/>
      </p:transition>
    </mc:Choice>
    <mc:Fallback>
      <p:transition spd="slow" advTm="593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0217" y="1451997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D:\работа\копия диска 060912\диск Д\сайт\версия 1\НаноЭст\описание\СХЕМА AL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917" y="5095515"/>
            <a:ext cx="3578740" cy="695649"/>
          </a:xfrm>
          <a:prstGeom prst="rect">
            <a:avLst/>
          </a:prstGeom>
          <a:noFill/>
        </p:spPr>
      </p:pic>
      <p:pic>
        <p:nvPicPr>
          <p:cNvPr id="27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Belykh\Рабочий стол\на сегодня\nano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8888" y="3935139"/>
            <a:ext cx="1899619" cy="3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работа\копия диска 060912\диск Д\сайт\версия 1\НаноЭст\описание\P1000403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5067861"/>
            <a:ext cx="1051586" cy="8605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Picture 3" descr="D:\работа\копия диска 060912\диск Д\сайт\версия 1\НаноЭст\описание\P1000389.JPG"/>
          <p:cNvPicPr>
            <a:picLocks noChangeAspect="1" noChangeArrowheads="1"/>
          </p:cNvPicPr>
          <p:nvPr/>
        </p:nvPicPr>
        <p:blipFill rotWithShape="1">
          <a:blip r:embed="rId7" cstate="print"/>
          <a:srcRect r="8031"/>
          <a:stretch/>
        </p:blipFill>
        <p:spPr bwMode="auto">
          <a:xfrm>
            <a:off x="6368008" y="5067862"/>
            <a:ext cx="1059606" cy="8605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070917" y="2315168"/>
            <a:ext cx="6093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BATTERY LOW POWER INDICATION</a:t>
            </a:r>
          </a:p>
          <a:p>
            <a:r>
              <a:rPr lang="en-US" dirty="0" smtClean="0"/>
              <a:t>POWER SAVING FUNCTION</a:t>
            </a:r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90622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10286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3509" y="202346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NanoEst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21" name="Picture 2" descr="F:\работа\foto\приборы\наноэст\наноэст новый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3541" y="2420892"/>
            <a:ext cx="3684410" cy="24984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4620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327">
        <p:split orient="vert"/>
      </p:transition>
    </mc:Choice>
    <mc:Fallback>
      <p:transition spd="slow" advTm="532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0217" y="1451997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D:\работа\копия диска 060912\диск Д\сайт\версия 1\НаноЭст\описание\СХЕМА AL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917" y="5095515"/>
            <a:ext cx="3578740" cy="695649"/>
          </a:xfrm>
          <a:prstGeom prst="rect">
            <a:avLst/>
          </a:prstGeom>
          <a:noFill/>
        </p:spPr>
      </p:pic>
      <p:pic>
        <p:nvPicPr>
          <p:cNvPr id="27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работа\копия диска 060912\диск Д\сайт\версия 1\НаноЭст\описание\P1000403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5067861"/>
            <a:ext cx="1051586" cy="8605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Picture 3" descr="D:\работа\копия диска 060912\диск Д\сайт\версия 1\НаноЭст\описание\P1000389.JPG"/>
          <p:cNvPicPr>
            <a:picLocks noChangeAspect="1" noChangeArrowheads="1"/>
          </p:cNvPicPr>
          <p:nvPr/>
        </p:nvPicPr>
        <p:blipFill rotWithShape="1">
          <a:blip r:embed="rId6" cstate="print"/>
          <a:srcRect r="8031"/>
          <a:stretch/>
        </p:blipFill>
        <p:spPr bwMode="auto">
          <a:xfrm>
            <a:off x="6368008" y="5067862"/>
            <a:ext cx="1059606" cy="8605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048469" y="2315168"/>
            <a:ext cx="6093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THE APICAL STOP FORMING FUNCTION </a:t>
            </a:r>
            <a:endParaRPr lang="en-US" dirty="0" smtClean="0"/>
          </a:p>
          <a:p>
            <a:r>
              <a:rPr lang="ru-RU" dirty="0" smtClean="0"/>
              <a:t>(VIRTUAL APEX LOCA</a:t>
            </a:r>
            <a:r>
              <a:rPr lang="en-US" dirty="0" smtClean="0"/>
              <a:t>LIZA</a:t>
            </a:r>
            <a:r>
              <a:rPr lang="ru-RU" dirty="0" smtClean="0"/>
              <a:t>TION)</a:t>
            </a:r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Documents and Settings\Belykh\Рабочий стол\на сегодня\nano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8888" y="3935139"/>
            <a:ext cx="1899619" cy="3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90622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10286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3509" y="202346"/>
            <a:ext cx="885698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APEXLOCATOR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NanoEst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21" name="Picture 2" descr="F:\работа\foto\приборы\наноэст\наноэст новый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3541" y="2420892"/>
            <a:ext cx="3684410" cy="24984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7423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392"/>
    </mc:Choice>
    <mc:Fallback>
      <p:transition advTm="5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660525" y="82165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1660525" y="82165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1411" y="1539901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72064"/>
            <a:ext cx="9361040" cy="126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191727"/>
            <a:ext cx="2089517" cy="1530803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D:\работа\копия диска 060912\диск Д\сайт\версия 2\ГУТТАЭСТ-V и М\ОПИСАНИЕ\логотипы черно белые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5736" y="3852032"/>
            <a:ext cx="2104746" cy="357190"/>
          </a:xfrm>
          <a:prstGeom prst="rect">
            <a:avLst/>
          </a:prstGeom>
          <a:noFill/>
        </p:spPr>
      </p:pic>
      <p:pic>
        <p:nvPicPr>
          <p:cNvPr id="30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211960" y="1587746"/>
            <a:ext cx="2464317" cy="4737886"/>
            <a:chOff x="4211960" y="1587746"/>
            <a:chExt cx="2464317" cy="4737886"/>
          </a:xfrm>
        </p:grpSpPr>
        <p:pic>
          <p:nvPicPr>
            <p:cNvPr id="36" name="Picture 2" descr="C:\Documents and Settings\Belykh\Рабочий стол\на сегодня\guttamini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1587746"/>
              <a:ext cx="2464317" cy="473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D:\1\Photoshop\МАКЕТЫ\КАТАЛОГ\ГЕОСОФТ\фото Геософт\новые фотки\реклама гутта\гуттаэст c новым индикатором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297" t="58500" r="38163" b="38205"/>
            <a:stretch/>
          </p:blipFill>
          <p:spPr bwMode="auto">
            <a:xfrm>
              <a:off x="5952015" y="4509120"/>
              <a:ext cx="183623" cy="21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Прямоугольник 12"/>
          <p:cNvSpPr/>
          <p:nvPr/>
        </p:nvSpPr>
        <p:spPr>
          <a:xfrm>
            <a:off x="0" y="183362"/>
            <a:ext cx="9144000" cy="8002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TOOTH ROOT CANAL HOT OBTURATION AND ENDOAC</a:t>
            </a:r>
            <a:endParaRPr lang="ru-RU" dirty="0" smtClean="0"/>
          </a:p>
          <a:p>
            <a:pPr algn="ctr"/>
            <a:r>
              <a:rPr lang="en-US" dirty="0" smtClean="0"/>
              <a:t>TIVATION DEVICE</a:t>
            </a:r>
            <a:r>
              <a:rPr lang="ru-RU" dirty="0"/>
              <a:t>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err="1" smtClean="0">
                <a:solidFill>
                  <a:srgbClr val="000099"/>
                </a:solidFill>
              </a:rPr>
              <a:t>GuttaEst</a:t>
            </a:r>
            <a:r>
              <a:rPr lang="ru-RU" sz="2800" dirty="0" smtClean="0">
                <a:solidFill>
                  <a:srgbClr val="000099"/>
                </a:solidFill>
              </a:rPr>
              <a:t>-</a:t>
            </a:r>
            <a:r>
              <a:rPr lang="en-US" sz="2800" dirty="0" smtClean="0">
                <a:solidFill>
                  <a:srgbClr val="000099"/>
                </a:solidFill>
              </a:rPr>
              <a:t>V</a:t>
            </a:r>
            <a:r>
              <a:rPr lang="ru-RU" sz="2800" b="0" dirty="0" smtClean="0">
                <a:solidFill>
                  <a:srgbClr val="000099"/>
                </a:solidFill>
              </a:rPr>
              <a:t>»</a:t>
            </a:r>
            <a:r>
              <a:rPr lang="en-US" sz="2800" b="0" dirty="0" smtClean="0">
                <a:solidFill>
                  <a:srgbClr val="000099"/>
                </a:solidFill>
              </a:rPr>
              <a:t> </a:t>
            </a:r>
            <a:r>
              <a:rPr lang="ru-RU" sz="2800" b="0" dirty="0" smtClean="0">
                <a:solidFill>
                  <a:srgbClr val="000099"/>
                </a:solidFill>
              </a:rPr>
              <a:t>и «</a:t>
            </a:r>
            <a:r>
              <a:rPr lang="en-US" sz="2800" dirty="0" err="1" smtClean="0">
                <a:solidFill>
                  <a:srgbClr val="000099"/>
                </a:solidFill>
              </a:rPr>
              <a:t>GuttaEst</a:t>
            </a:r>
            <a:r>
              <a:rPr lang="ru-RU" sz="2800" dirty="0" smtClean="0">
                <a:solidFill>
                  <a:srgbClr val="000099"/>
                </a:solidFill>
              </a:rPr>
              <a:t>-М</a:t>
            </a:r>
            <a:r>
              <a:rPr lang="ru-RU" sz="2800" b="0" dirty="0" smtClean="0">
                <a:solidFill>
                  <a:srgbClr val="000099"/>
                </a:solidFill>
              </a:rPr>
              <a:t>»</a:t>
            </a:r>
            <a:r>
              <a:rPr lang="ru-RU" sz="25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16" name="Picture 2" descr="D:\1\Photoshop\МАКЕТЫ\КАТАЛОГ\ГЕОСОФТ\фото Геософт\новые фотки\реклама гутта\guta-SVE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9635" y="2227440"/>
            <a:ext cx="1336948" cy="133694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4983">
        <p:split orient="vert"/>
      </p:transition>
    </mc:Choice>
    <mc:Fallback>
      <p:transition spd="slow" advTm="498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171400"/>
            <a:ext cx="4658604" cy="84249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20733" y="1451994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D:\работа\копия диска 060912\диск Д\сайт\версия 2\ЭНДОЭСТ МОТОР-МИНИ\ОПИСАНИЕ\логотип мотор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99758" y="3755150"/>
            <a:ext cx="2170603" cy="732332"/>
          </a:xfrm>
          <a:prstGeom prst="rect">
            <a:avLst/>
          </a:prstGeom>
          <a:noFill/>
        </p:spPr>
      </p:pic>
      <p:pic>
        <p:nvPicPr>
          <p:cNvPr id="29" name="Picture 5" descr="C:\Documents and Settings\Belykh\Рабочий стол\на сегодня\mini2d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5810" flipH="1">
            <a:off x="620688" y="4497626"/>
            <a:ext cx="4076953" cy="1506789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976818" y="2427536"/>
            <a:ext cx="5323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99"/>
                </a:solidFill>
              </a:rPr>
              <a:t>9 </a:t>
            </a:r>
            <a:r>
              <a:rPr lang="en-US" dirty="0" smtClean="0">
                <a:solidFill>
                  <a:srgbClr val="000099"/>
                </a:solidFill>
              </a:rPr>
              <a:t> SPEED AND TORQUE COMBINATIONS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28250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2" descr="C:\Documents and Settings\Belykh\Рабочий стол\на сегодня\mini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7264" y="1089025"/>
            <a:ext cx="2748587" cy="540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43508" y="116632"/>
            <a:ext cx="8856984" cy="9079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ENDODONTIC  MOTOR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err="1" smtClean="0">
                <a:solidFill>
                  <a:srgbClr val="000099"/>
                </a:solidFill>
              </a:rPr>
              <a:t>EndoEst</a:t>
            </a:r>
            <a:r>
              <a:rPr lang="en-US" sz="2800" dirty="0" smtClean="0">
                <a:solidFill>
                  <a:srgbClr val="000099"/>
                </a:solidFill>
              </a:rPr>
              <a:t> Motor-Mini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endParaRPr lang="ru-RU" sz="2500" b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5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1\Photoshop\Для рассылки\Слава\индивидуальная рассылка\макеты\ЭНДОЭСТ-SVE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591" y="3666970"/>
            <a:ext cx="1055545" cy="105554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215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383">
        <p:split orient="vert"/>
      </p:transition>
    </mc:Choice>
    <mc:Fallback>
      <p:transition spd="slow" advTm="638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20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59313" y="1539900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013053" y="2287622"/>
            <a:ext cx="58449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RELIABLE ROOT CANAL OBTURATION </a:t>
            </a:r>
            <a:endParaRPr lang="ru-RU" dirty="0" smtClean="0"/>
          </a:p>
          <a:p>
            <a:r>
              <a:rPr lang="en-US" dirty="0" smtClean="0"/>
              <a:t>BY ONE DEVICE</a:t>
            </a:r>
          </a:p>
          <a:p>
            <a:endParaRPr lang="ru-RU" sz="1600" dirty="0"/>
          </a:p>
        </p:txBody>
      </p:sp>
      <p:sp>
        <p:nvSpPr>
          <p:cNvPr id="26" name="Овал 25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323" name="Picture 3" descr="D:\работа\копия диска 060912\диск Д\сайт\версия 2\ГУТТАЭСТ-V и М\ОПИСАНИЕ\логотипы черно белые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1840" y="3852032"/>
            <a:ext cx="2104746" cy="357190"/>
          </a:xfrm>
          <a:prstGeom prst="rect">
            <a:avLst/>
          </a:prstGeom>
          <a:noFill/>
        </p:spPr>
      </p:pic>
      <p:pic>
        <p:nvPicPr>
          <p:cNvPr id="30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Documents and Settings\Belykh\Рабочий стол\на сегодня\nasmini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05614"/>
            <a:ext cx="1821374" cy="171741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3275" y="5232431"/>
            <a:ext cx="34012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Sterilizable small taper </a:t>
            </a:r>
            <a:r>
              <a:rPr lang="en-US" sz="1100" dirty="0" err="1" smtClean="0"/>
              <a:t>pluggers</a:t>
            </a:r>
            <a:endParaRPr lang="ru-RU" sz="1100" dirty="0" smtClean="0"/>
          </a:p>
          <a:p>
            <a:endParaRPr lang="ru-RU" sz="500" dirty="0" smtClean="0"/>
          </a:p>
          <a:p>
            <a:r>
              <a:rPr lang="ru-RU" sz="1100" dirty="0" smtClean="0"/>
              <a:t>6 </a:t>
            </a:r>
            <a:r>
              <a:rPr lang="en-US" sz="1100" dirty="0" smtClean="0"/>
              <a:t>fixed unit  positions</a:t>
            </a:r>
            <a:r>
              <a:rPr lang="ru-RU" sz="1100" dirty="0" smtClean="0"/>
              <a:t>  </a:t>
            </a:r>
            <a:endParaRPr lang="ru-RU" sz="1100" dirty="0"/>
          </a:p>
        </p:txBody>
      </p:sp>
      <p:sp>
        <p:nvSpPr>
          <p:cNvPr id="37" name="Овал 36"/>
          <p:cNvSpPr/>
          <p:nvPr/>
        </p:nvSpPr>
        <p:spPr>
          <a:xfrm>
            <a:off x="584910" y="5319316"/>
            <a:ext cx="88365" cy="9001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588525" y="5561726"/>
            <a:ext cx="88365" cy="9001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1660525" y="82165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1660525" y="82165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32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72064"/>
            <a:ext cx="9361040" cy="126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191727"/>
            <a:ext cx="2089517" cy="1530803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0" y="183362"/>
            <a:ext cx="9144000" cy="8002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TOOTH ROOT CANAL HOT OBTURATION AND ENDOAC</a:t>
            </a:r>
            <a:endParaRPr lang="ru-RU" dirty="0" smtClean="0"/>
          </a:p>
          <a:p>
            <a:pPr algn="ctr"/>
            <a:r>
              <a:rPr lang="en-US" dirty="0" smtClean="0"/>
              <a:t>TIVATION DEVICE</a:t>
            </a:r>
            <a:r>
              <a:rPr lang="ru-RU" dirty="0"/>
              <a:t>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err="1" smtClean="0">
                <a:solidFill>
                  <a:srgbClr val="000099"/>
                </a:solidFill>
              </a:rPr>
              <a:t>GuttaEst</a:t>
            </a:r>
            <a:r>
              <a:rPr lang="ru-RU" sz="2800" dirty="0" smtClean="0">
                <a:solidFill>
                  <a:srgbClr val="000099"/>
                </a:solidFill>
              </a:rPr>
              <a:t>-</a:t>
            </a:r>
            <a:r>
              <a:rPr lang="en-US" sz="2800" dirty="0" smtClean="0">
                <a:solidFill>
                  <a:srgbClr val="000099"/>
                </a:solidFill>
              </a:rPr>
              <a:t>V</a:t>
            </a:r>
            <a:r>
              <a:rPr lang="ru-RU" sz="2800" b="0" dirty="0" smtClean="0">
                <a:solidFill>
                  <a:srgbClr val="000099"/>
                </a:solidFill>
              </a:rPr>
              <a:t>»</a:t>
            </a:r>
            <a:r>
              <a:rPr lang="en-US" sz="2800" b="0" dirty="0" smtClean="0">
                <a:solidFill>
                  <a:srgbClr val="000099"/>
                </a:solidFill>
              </a:rPr>
              <a:t> </a:t>
            </a:r>
            <a:r>
              <a:rPr lang="ru-RU" sz="2800" b="0" dirty="0" smtClean="0">
                <a:solidFill>
                  <a:srgbClr val="000099"/>
                </a:solidFill>
              </a:rPr>
              <a:t>и «</a:t>
            </a:r>
            <a:r>
              <a:rPr lang="en-US" sz="2800" dirty="0" err="1" smtClean="0">
                <a:solidFill>
                  <a:srgbClr val="000099"/>
                </a:solidFill>
              </a:rPr>
              <a:t>GuttaEst</a:t>
            </a:r>
            <a:r>
              <a:rPr lang="ru-RU" sz="2800" dirty="0" smtClean="0">
                <a:solidFill>
                  <a:srgbClr val="000099"/>
                </a:solidFill>
              </a:rPr>
              <a:t>-М</a:t>
            </a:r>
            <a:r>
              <a:rPr lang="ru-RU" sz="2800" b="0" dirty="0" smtClean="0">
                <a:solidFill>
                  <a:srgbClr val="000099"/>
                </a:solidFill>
              </a:rPr>
              <a:t>»</a:t>
            </a:r>
            <a:r>
              <a:rPr lang="ru-RU" sz="25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6156176" y="2063671"/>
            <a:ext cx="2320301" cy="4291102"/>
            <a:chOff x="4211960" y="1587746"/>
            <a:chExt cx="2464317" cy="4737886"/>
          </a:xfrm>
        </p:grpSpPr>
        <p:pic>
          <p:nvPicPr>
            <p:cNvPr id="43" name="Picture 2" descr="C:\Documents and Settings\Belykh\Рабочий стол\на сегодня\guttamini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1587746"/>
              <a:ext cx="2464317" cy="473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D:\1\Photoshop\МАКЕТЫ\КАТАЛОГ\ГЕОСОФТ\фото Геософт\новые фотки\реклама гутта\гуттаэст c новым индикатором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297" t="58500" r="38163" b="38205"/>
            <a:stretch/>
          </p:blipFill>
          <p:spPr bwMode="auto">
            <a:xfrm>
              <a:off x="5952015" y="4509120"/>
              <a:ext cx="183623" cy="21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D:\1\Photoshop\МАКЕТЫ\КАТАЛОГ\ГЕОСОФТ\фото Геософт\новые фотки\реклама гутта\guta-SVE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910" y="3563658"/>
            <a:ext cx="1336948" cy="133694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112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976">
        <p:split orient="vert"/>
      </p:transition>
    </mc:Choice>
    <mc:Fallback>
      <p:transition spd="slow" advTm="597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59313" y="1539900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152566" y="2434737"/>
            <a:ext cx="6093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LOW PRICE.</a:t>
            </a:r>
            <a:r>
              <a:rPr lang="ru-RU" dirty="0" smtClean="0"/>
              <a:t> </a:t>
            </a:r>
            <a:r>
              <a:rPr lang="en-US" dirty="0" smtClean="0"/>
              <a:t>PRACTICAL.</a:t>
            </a:r>
            <a:r>
              <a:rPr lang="ru-RU" dirty="0" smtClean="0"/>
              <a:t> </a:t>
            </a:r>
            <a:r>
              <a:rPr lang="en-US" dirty="0" smtClean="0"/>
              <a:t>CONVENIENT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323" name="Picture 3" descr="D:\работа\копия диска 060912\диск Д\сайт\версия 2\ГУТТАЭСТ-V и М\ОПИСАНИЕ\логотипы черно белые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1840" y="3852032"/>
            <a:ext cx="2104746" cy="357190"/>
          </a:xfrm>
          <a:prstGeom prst="rect">
            <a:avLst/>
          </a:prstGeom>
          <a:noFill/>
        </p:spPr>
      </p:pic>
      <p:pic>
        <p:nvPicPr>
          <p:cNvPr id="30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Овал 36"/>
          <p:cNvSpPr/>
          <p:nvPr/>
        </p:nvSpPr>
        <p:spPr>
          <a:xfrm>
            <a:off x="584910" y="5319316"/>
            <a:ext cx="88365" cy="9001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588525" y="5561726"/>
            <a:ext cx="88365" cy="9001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1660525" y="82165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1660525" y="82165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32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72064"/>
            <a:ext cx="9361040" cy="126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191727"/>
            <a:ext cx="2089517" cy="1530803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0" y="183362"/>
            <a:ext cx="9144000" cy="8002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TOOTH ROOT CANAL HOT OBTURATION AND ENDOAC</a:t>
            </a:r>
            <a:endParaRPr lang="ru-RU" dirty="0" smtClean="0"/>
          </a:p>
          <a:p>
            <a:pPr algn="ctr"/>
            <a:r>
              <a:rPr lang="en-US" dirty="0" smtClean="0"/>
              <a:t>TIVATION DEVICE</a:t>
            </a:r>
            <a:r>
              <a:rPr lang="ru-RU" dirty="0"/>
              <a:t>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err="1" smtClean="0">
                <a:solidFill>
                  <a:srgbClr val="000099"/>
                </a:solidFill>
              </a:rPr>
              <a:t>GuttaEst</a:t>
            </a:r>
            <a:r>
              <a:rPr lang="ru-RU" sz="2800" dirty="0" smtClean="0">
                <a:solidFill>
                  <a:srgbClr val="000099"/>
                </a:solidFill>
              </a:rPr>
              <a:t>-</a:t>
            </a:r>
            <a:r>
              <a:rPr lang="en-US" sz="2800" dirty="0" smtClean="0">
                <a:solidFill>
                  <a:srgbClr val="000099"/>
                </a:solidFill>
              </a:rPr>
              <a:t>V</a:t>
            </a:r>
            <a:r>
              <a:rPr lang="ru-RU" sz="2800" b="0" dirty="0" smtClean="0">
                <a:solidFill>
                  <a:srgbClr val="000099"/>
                </a:solidFill>
              </a:rPr>
              <a:t>»</a:t>
            </a:r>
            <a:r>
              <a:rPr lang="en-US" sz="2800" b="0" dirty="0" smtClean="0">
                <a:solidFill>
                  <a:srgbClr val="000099"/>
                </a:solidFill>
              </a:rPr>
              <a:t> </a:t>
            </a:r>
            <a:r>
              <a:rPr lang="ru-RU" sz="2800" b="0" dirty="0" smtClean="0">
                <a:solidFill>
                  <a:srgbClr val="000099"/>
                </a:solidFill>
              </a:rPr>
              <a:t>и «</a:t>
            </a:r>
            <a:r>
              <a:rPr lang="en-US" sz="2800" dirty="0" err="1" smtClean="0">
                <a:solidFill>
                  <a:srgbClr val="000099"/>
                </a:solidFill>
              </a:rPr>
              <a:t>GuttaEst</a:t>
            </a:r>
            <a:r>
              <a:rPr lang="ru-RU" sz="2800" dirty="0" smtClean="0">
                <a:solidFill>
                  <a:srgbClr val="000099"/>
                </a:solidFill>
              </a:rPr>
              <a:t>-М</a:t>
            </a:r>
            <a:r>
              <a:rPr lang="ru-RU" sz="2800" b="0" dirty="0" smtClean="0">
                <a:solidFill>
                  <a:srgbClr val="000099"/>
                </a:solidFill>
              </a:rPr>
              <a:t>»</a:t>
            </a:r>
            <a:r>
              <a:rPr lang="ru-RU" sz="25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6156176" y="2063671"/>
            <a:ext cx="2320301" cy="4291102"/>
            <a:chOff x="4211960" y="1587746"/>
            <a:chExt cx="2464317" cy="4737886"/>
          </a:xfrm>
        </p:grpSpPr>
        <p:pic>
          <p:nvPicPr>
            <p:cNvPr id="39" name="Picture 2" descr="C:\Documents and Settings\Belykh\Рабочий стол\на сегодня\guttamini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1587746"/>
              <a:ext cx="2464317" cy="473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D:\1\Photoshop\МАКЕТЫ\КАТАЛОГ\ГЕОСОФТ\фото Геософт\новые фотки\реклама гутта\гуттаэст c новым индикатором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297" t="58500" r="38163" b="38205"/>
            <a:stretch/>
          </p:blipFill>
          <p:spPr bwMode="auto">
            <a:xfrm>
              <a:off x="5952015" y="4509120"/>
              <a:ext cx="183623" cy="21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Прямоугольник 40"/>
          <p:cNvSpPr/>
          <p:nvPr/>
        </p:nvSpPr>
        <p:spPr>
          <a:xfrm>
            <a:off x="673275" y="5232431"/>
            <a:ext cx="34012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Sterilizable small taper </a:t>
            </a:r>
            <a:r>
              <a:rPr lang="en-US" sz="1100" dirty="0" err="1" smtClean="0"/>
              <a:t>pluggers</a:t>
            </a:r>
            <a:endParaRPr lang="ru-RU" sz="1100" dirty="0" smtClean="0"/>
          </a:p>
          <a:p>
            <a:endParaRPr lang="ru-RU" sz="500" dirty="0" smtClean="0"/>
          </a:p>
          <a:p>
            <a:r>
              <a:rPr lang="ru-RU" sz="1100" dirty="0" smtClean="0"/>
              <a:t>6 </a:t>
            </a:r>
            <a:r>
              <a:rPr lang="en-US" sz="1100" dirty="0" smtClean="0"/>
              <a:t>fixed unit  positions</a:t>
            </a:r>
            <a:r>
              <a:rPr lang="ru-RU" sz="1100" dirty="0" smtClean="0"/>
              <a:t>  </a:t>
            </a:r>
            <a:endParaRPr lang="ru-RU" sz="1100" dirty="0"/>
          </a:p>
        </p:txBody>
      </p:sp>
      <p:pic>
        <p:nvPicPr>
          <p:cNvPr id="42" name="Picture 2" descr="C:\Documents and Settings\Belykh\Рабочий стол\на сегодня\nasmini-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05614"/>
            <a:ext cx="1821374" cy="171741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D:\1\Photoshop\МАКЕТЫ\КАТАЛОГ\ГЕОСОФТ\фото Геософт\новые фотки\реклама гутта\guta-SVE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910" y="3563658"/>
            <a:ext cx="1336948" cy="133694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402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809">
        <p:split orient="vert"/>
      </p:transition>
    </mc:Choice>
    <mc:Fallback>
      <p:transition spd="slow" advTm="580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20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59313" y="1539900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-13103" y="1857364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007247" y="2145891"/>
            <a:ext cx="60933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+ </a:t>
            </a:r>
            <a:r>
              <a:rPr lang="en-US" dirty="0" smtClean="0"/>
              <a:t>INSIDE CANAL HEATING OF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en-US" dirty="0" smtClean="0"/>
              <a:t>IRRIGATION SOLUTION</a:t>
            </a:r>
            <a:endParaRPr lang="ru-RU" dirty="0" smtClean="0"/>
          </a:p>
          <a:p>
            <a:r>
              <a:rPr lang="ru-RU" dirty="0" smtClean="0"/>
              <a:t>+ </a:t>
            </a:r>
            <a:r>
              <a:rPr lang="en-US" dirty="0" smtClean="0"/>
              <a:t>POSSIBILITY OF GUTTA PERCHA REMOVING</a:t>
            </a:r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1"/>
            <a:ext cx="9361040" cy="126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2089517" cy="1530803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D:\работа\копия диска 060912\диск Д\сайт\версия 2\ГУТТАЭСТ-V и М\ОПИСАНИЕ\логотипы черно белые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1840" y="3852032"/>
            <a:ext cx="2104746" cy="357190"/>
          </a:xfrm>
          <a:prstGeom prst="rect">
            <a:avLst/>
          </a:prstGeom>
          <a:noFill/>
        </p:spPr>
      </p:pic>
      <p:pic>
        <p:nvPicPr>
          <p:cNvPr id="30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Овал 36"/>
          <p:cNvSpPr/>
          <p:nvPr/>
        </p:nvSpPr>
        <p:spPr>
          <a:xfrm>
            <a:off x="584910" y="5319316"/>
            <a:ext cx="88365" cy="9001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588525" y="5561726"/>
            <a:ext cx="88365" cy="9001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183362"/>
            <a:ext cx="9144000" cy="8002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TOOTH ROOT CANAL HOT OBTURATION AND ENDOAC</a:t>
            </a:r>
            <a:endParaRPr lang="ru-RU" dirty="0" smtClean="0"/>
          </a:p>
          <a:p>
            <a:pPr algn="ctr"/>
            <a:r>
              <a:rPr lang="en-US" dirty="0" smtClean="0"/>
              <a:t>TIVATION DEVICE</a:t>
            </a:r>
            <a:r>
              <a:rPr lang="ru-RU" dirty="0"/>
              <a:t>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err="1" smtClean="0">
                <a:solidFill>
                  <a:srgbClr val="000099"/>
                </a:solidFill>
              </a:rPr>
              <a:t>GuttaEst</a:t>
            </a:r>
            <a:r>
              <a:rPr lang="ru-RU" sz="2800" dirty="0" smtClean="0">
                <a:solidFill>
                  <a:srgbClr val="000099"/>
                </a:solidFill>
              </a:rPr>
              <a:t>-</a:t>
            </a:r>
            <a:r>
              <a:rPr lang="en-US" sz="2800" dirty="0" smtClean="0">
                <a:solidFill>
                  <a:srgbClr val="000099"/>
                </a:solidFill>
              </a:rPr>
              <a:t>V</a:t>
            </a:r>
            <a:r>
              <a:rPr lang="ru-RU" sz="2800" b="0" dirty="0" smtClean="0">
                <a:solidFill>
                  <a:srgbClr val="000099"/>
                </a:solidFill>
              </a:rPr>
              <a:t>»</a:t>
            </a:r>
            <a:r>
              <a:rPr lang="en-US" sz="2800" b="0" dirty="0" smtClean="0">
                <a:solidFill>
                  <a:srgbClr val="000099"/>
                </a:solidFill>
              </a:rPr>
              <a:t> </a:t>
            </a:r>
            <a:r>
              <a:rPr lang="ru-RU" sz="2800" b="0" dirty="0" smtClean="0">
                <a:solidFill>
                  <a:srgbClr val="000099"/>
                </a:solidFill>
              </a:rPr>
              <a:t>и «</a:t>
            </a:r>
            <a:r>
              <a:rPr lang="en-US" sz="2800" dirty="0" err="1" smtClean="0">
                <a:solidFill>
                  <a:srgbClr val="000099"/>
                </a:solidFill>
              </a:rPr>
              <a:t>GuttaEst</a:t>
            </a:r>
            <a:r>
              <a:rPr lang="ru-RU" sz="2800" dirty="0" smtClean="0">
                <a:solidFill>
                  <a:srgbClr val="000099"/>
                </a:solidFill>
              </a:rPr>
              <a:t>-М</a:t>
            </a:r>
            <a:r>
              <a:rPr lang="ru-RU" sz="2800" b="0" dirty="0" smtClean="0">
                <a:solidFill>
                  <a:srgbClr val="000099"/>
                </a:solidFill>
              </a:rPr>
              <a:t>»</a:t>
            </a:r>
            <a:r>
              <a:rPr lang="ru-RU" sz="25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6156176" y="2063671"/>
            <a:ext cx="2320301" cy="4291102"/>
            <a:chOff x="4211960" y="1587746"/>
            <a:chExt cx="2464317" cy="4737886"/>
          </a:xfrm>
        </p:grpSpPr>
        <p:pic>
          <p:nvPicPr>
            <p:cNvPr id="32" name="Picture 2" descr="C:\Documents and Settings\Belykh\Рабочий стол\на сегодня\guttamini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1587746"/>
              <a:ext cx="2464317" cy="473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D:\1\Photoshop\МАКЕТЫ\КАТАЛОГ\ГЕОСОФТ\фото Геософт\новые фотки\реклама гутта\гуттаэст c новым индикатором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297" t="58500" r="38163" b="38205"/>
            <a:stretch/>
          </p:blipFill>
          <p:spPr bwMode="auto">
            <a:xfrm>
              <a:off x="5952015" y="4509120"/>
              <a:ext cx="183623" cy="21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2" descr="C:\Documents and Settings\Belykh\Рабочий стол\на сегодня\nasmini-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05614"/>
            <a:ext cx="1821374" cy="171741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73275" y="5232431"/>
            <a:ext cx="34012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Sterilizable small taper </a:t>
            </a:r>
            <a:r>
              <a:rPr lang="en-US" sz="1100" dirty="0" err="1" smtClean="0"/>
              <a:t>pluggers</a:t>
            </a:r>
            <a:endParaRPr lang="ru-RU" sz="1100" dirty="0" smtClean="0"/>
          </a:p>
          <a:p>
            <a:endParaRPr lang="ru-RU" sz="500" dirty="0" smtClean="0"/>
          </a:p>
          <a:p>
            <a:r>
              <a:rPr lang="ru-RU" sz="1100" dirty="0" smtClean="0"/>
              <a:t>6 </a:t>
            </a:r>
            <a:r>
              <a:rPr lang="en-US" sz="1100" dirty="0" smtClean="0"/>
              <a:t>fixed unit  positions</a:t>
            </a:r>
            <a:r>
              <a:rPr lang="ru-RU" sz="1100" dirty="0" smtClean="0"/>
              <a:t>  </a:t>
            </a:r>
            <a:endParaRPr lang="ru-RU" sz="1100" dirty="0"/>
          </a:p>
        </p:txBody>
      </p:sp>
      <p:pic>
        <p:nvPicPr>
          <p:cNvPr id="42" name="Picture 2" descr="D:\1\Photoshop\МАКЕТЫ\КАТАЛОГ\ГЕОСОФТ\фото Геософт\новые фотки\реклама гутта\guta-SVE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910" y="3563658"/>
            <a:ext cx="1336948" cy="133694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113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124">
        <p:split orient="vert"/>
      </p:transition>
    </mc:Choice>
    <mc:Fallback>
      <p:transition spd="slow" advTm="612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20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59313" y="1539900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027789" y="2315168"/>
            <a:ext cx="6093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SMOOTH AND ACCURATE WORKING </a:t>
            </a:r>
            <a:endParaRPr lang="ru-RU" dirty="0" smtClean="0"/>
          </a:p>
          <a:p>
            <a:r>
              <a:rPr lang="en-US" dirty="0" smtClean="0"/>
              <a:t>TEMPERATURE</a:t>
            </a:r>
            <a:r>
              <a:rPr lang="ru-RU" dirty="0" smtClean="0"/>
              <a:t> </a:t>
            </a:r>
            <a:r>
              <a:rPr lang="en-US" dirty="0" smtClean="0"/>
              <a:t>SETTING</a:t>
            </a:r>
            <a:r>
              <a:rPr lang="ru-RU" dirty="0" smtClean="0"/>
              <a:t> (</a:t>
            </a:r>
            <a:r>
              <a:rPr lang="en-US" dirty="0" smtClean="0"/>
              <a:t>FROM</a:t>
            </a:r>
            <a:r>
              <a:rPr lang="ru-RU" dirty="0" smtClean="0"/>
              <a:t> 50</a:t>
            </a:r>
            <a:r>
              <a:rPr lang="en-US" dirty="0" smtClean="0"/>
              <a:t>º</a:t>
            </a:r>
            <a:r>
              <a:rPr lang="ru-RU" dirty="0" smtClean="0"/>
              <a:t>С </a:t>
            </a:r>
            <a:r>
              <a:rPr lang="en-US" dirty="0" smtClean="0"/>
              <a:t>TILL</a:t>
            </a:r>
            <a:r>
              <a:rPr lang="ru-RU" dirty="0" smtClean="0"/>
              <a:t> 300</a:t>
            </a:r>
            <a:r>
              <a:rPr lang="en-US" dirty="0" smtClean="0"/>
              <a:t>º</a:t>
            </a:r>
            <a:r>
              <a:rPr lang="ru-RU" dirty="0" smtClean="0"/>
              <a:t>С) </a:t>
            </a:r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1"/>
            <a:ext cx="9361040" cy="126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2089517" cy="1530803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D:\работа\копия диска 060912\диск Д\сайт\версия 2\ГУТТАЭСТ-V и М\ОПИСАНИЕ\логотипы черно белые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1840" y="3852032"/>
            <a:ext cx="2104746" cy="357190"/>
          </a:xfrm>
          <a:prstGeom prst="rect">
            <a:avLst/>
          </a:prstGeom>
          <a:noFill/>
        </p:spPr>
      </p:pic>
      <p:pic>
        <p:nvPicPr>
          <p:cNvPr id="30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Овал 36"/>
          <p:cNvSpPr/>
          <p:nvPr/>
        </p:nvSpPr>
        <p:spPr>
          <a:xfrm>
            <a:off x="584910" y="5319316"/>
            <a:ext cx="88365" cy="9001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588525" y="5561726"/>
            <a:ext cx="88365" cy="9001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183362"/>
            <a:ext cx="9144000" cy="8002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TOOTH ROOT CANAL HOT OBTURATION AND ENDOAC</a:t>
            </a:r>
            <a:endParaRPr lang="ru-RU" dirty="0" smtClean="0"/>
          </a:p>
          <a:p>
            <a:pPr algn="ctr"/>
            <a:r>
              <a:rPr lang="en-US" dirty="0" smtClean="0"/>
              <a:t>TIVATION DEVICE</a:t>
            </a:r>
            <a:r>
              <a:rPr lang="ru-RU" dirty="0"/>
              <a:t>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err="1" smtClean="0">
                <a:solidFill>
                  <a:srgbClr val="000099"/>
                </a:solidFill>
              </a:rPr>
              <a:t>GuttaEst</a:t>
            </a:r>
            <a:r>
              <a:rPr lang="ru-RU" sz="2800" dirty="0" smtClean="0">
                <a:solidFill>
                  <a:srgbClr val="000099"/>
                </a:solidFill>
              </a:rPr>
              <a:t>-</a:t>
            </a:r>
            <a:r>
              <a:rPr lang="en-US" sz="2800" dirty="0" smtClean="0">
                <a:solidFill>
                  <a:srgbClr val="000099"/>
                </a:solidFill>
              </a:rPr>
              <a:t>V</a:t>
            </a:r>
            <a:r>
              <a:rPr lang="ru-RU" sz="2800" b="0" dirty="0" smtClean="0">
                <a:solidFill>
                  <a:srgbClr val="000099"/>
                </a:solidFill>
              </a:rPr>
              <a:t>»</a:t>
            </a:r>
            <a:r>
              <a:rPr lang="en-US" sz="2800" b="0" dirty="0" smtClean="0">
                <a:solidFill>
                  <a:srgbClr val="000099"/>
                </a:solidFill>
              </a:rPr>
              <a:t> </a:t>
            </a:r>
            <a:r>
              <a:rPr lang="ru-RU" sz="2800" b="0" dirty="0" smtClean="0">
                <a:solidFill>
                  <a:srgbClr val="000099"/>
                </a:solidFill>
              </a:rPr>
              <a:t>и «</a:t>
            </a:r>
            <a:r>
              <a:rPr lang="en-US" sz="2800" dirty="0" err="1" smtClean="0">
                <a:solidFill>
                  <a:srgbClr val="000099"/>
                </a:solidFill>
              </a:rPr>
              <a:t>GuttaEst</a:t>
            </a:r>
            <a:r>
              <a:rPr lang="ru-RU" sz="2800" dirty="0" smtClean="0">
                <a:solidFill>
                  <a:srgbClr val="000099"/>
                </a:solidFill>
              </a:rPr>
              <a:t>-М</a:t>
            </a:r>
            <a:r>
              <a:rPr lang="ru-RU" sz="2800" b="0" dirty="0" smtClean="0">
                <a:solidFill>
                  <a:srgbClr val="000099"/>
                </a:solidFill>
              </a:rPr>
              <a:t>»</a:t>
            </a:r>
            <a:r>
              <a:rPr lang="ru-RU" sz="25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6156176" y="2063671"/>
            <a:ext cx="2320301" cy="4291102"/>
            <a:chOff x="4211960" y="1587746"/>
            <a:chExt cx="2464317" cy="4737886"/>
          </a:xfrm>
        </p:grpSpPr>
        <p:pic>
          <p:nvPicPr>
            <p:cNvPr id="32" name="Picture 2" descr="C:\Documents and Settings\Belykh\Рабочий стол\на сегодня\guttamini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1587746"/>
              <a:ext cx="2464317" cy="473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D:\1\Photoshop\МАКЕТЫ\КАТАЛОГ\ГЕОСОФТ\фото Геософт\новые фотки\реклама гутта\гуттаэст c новым индикатором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297" t="58500" r="38163" b="38205"/>
            <a:stretch/>
          </p:blipFill>
          <p:spPr bwMode="auto">
            <a:xfrm>
              <a:off x="5952015" y="4509120"/>
              <a:ext cx="183623" cy="21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" name="Picture 2" descr="C:\Documents and Settings\Belykh\Рабочий стол\на сегодня\nasmini-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05614"/>
            <a:ext cx="1821374" cy="171741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673275" y="5232431"/>
            <a:ext cx="34012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Sterilizable small taper </a:t>
            </a:r>
            <a:r>
              <a:rPr lang="en-US" sz="1100" dirty="0" err="1" smtClean="0"/>
              <a:t>pluggers</a:t>
            </a:r>
            <a:endParaRPr lang="ru-RU" sz="1100" dirty="0" smtClean="0"/>
          </a:p>
          <a:p>
            <a:endParaRPr lang="ru-RU" sz="500" dirty="0" smtClean="0"/>
          </a:p>
          <a:p>
            <a:r>
              <a:rPr lang="ru-RU" sz="1100" dirty="0" smtClean="0"/>
              <a:t>6 </a:t>
            </a:r>
            <a:r>
              <a:rPr lang="en-US" sz="1100" dirty="0" smtClean="0"/>
              <a:t>fixed unit  positions</a:t>
            </a:r>
            <a:r>
              <a:rPr lang="ru-RU" sz="1100" dirty="0" smtClean="0"/>
              <a:t>  </a:t>
            </a:r>
            <a:endParaRPr lang="ru-RU" sz="1100" dirty="0"/>
          </a:p>
        </p:txBody>
      </p:sp>
      <p:pic>
        <p:nvPicPr>
          <p:cNvPr id="39" name="Picture 2" descr="D:\1\Photoshop\МАКЕТЫ\КАТАЛОГ\ГЕОСОФТ\фото Геософт\новые фотки\реклама гутта\guta-SVE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910" y="3563658"/>
            <a:ext cx="1336948" cy="133694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776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803">
        <p:split orient="vert"/>
      </p:transition>
    </mc:Choice>
    <mc:Fallback>
      <p:transition spd="slow" advTm="58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18436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8" y="-238100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660524" y="775277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1660524" y="775277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660524" y="775277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2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59313" y="1539900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048476" y="2253612"/>
            <a:ext cx="7760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CLASSIC STERILIZED OPTICAL FIBER </a:t>
            </a:r>
          </a:p>
          <a:p>
            <a:r>
              <a:rPr lang="en-US" dirty="0" smtClean="0"/>
              <a:t>WITH THE </a:t>
            </a:r>
            <a:r>
              <a:rPr lang="ru-RU" dirty="0" smtClean="0"/>
              <a:t>360º</a:t>
            </a:r>
            <a:r>
              <a:rPr lang="en-US" dirty="0" smtClean="0"/>
              <a:t>ROTATION POSSIBILITY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0" y="217167"/>
            <a:ext cx="925252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LED PHOTOACTIVATOR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b="0" dirty="0" smtClean="0">
                <a:solidFill>
                  <a:schemeClr val="tx2"/>
                </a:solidFill>
              </a:rPr>
              <a:t>«</a:t>
            </a:r>
            <a:r>
              <a:rPr lang="en-US" sz="2800" dirty="0" err="1" smtClean="0">
                <a:solidFill>
                  <a:schemeClr val="tx2"/>
                </a:solidFill>
              </a:rPr>
              <a:t>EstusLED-Alladin</a:t>
            </a:r>
            <a:r>
              <a:rPr lang="ru-RU" sz="2800" b="0" dirty="0" smtClean="0">
                <a:solidFill>
                  <a:schemeClr val="tx2"/>
                </a:solidFill>
              </a:rPr>
              <a:t>»</a:t>
            </a:r>
            <a:r>
              <a:rPr lang="ru-RU" sz="2800" b="0" dirty="0" smtClean="0"/>
              <a:t> </a:t>
            </a:r>
            <a:endParaRPr lang="ru-RU" sz="2800" b="0" dirty="0"/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39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753220" y="5499553"/>
            <a:ext cx="57629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 smtClean="0"/>
              <a:t>Wireless dental LED </a:t>
            </a:r>
            <a:r>
              <a:rPr lang="en-US" sz="1100" b="0" dirty="0" err="1" smtClean="0"/>
              <a:t>photoactivator</a:t>
            </a:r>
            <a:r>
              <a:rPr lang="en-US" sz="1100" b="0" dirty="0" smtClean="0"/>
              <a:t>  for  composite light-curing filling materials polymerization </a:t>
            </a:r>
            <a:endParaRPr lang="ru-RU" sz="1100" b="0" dirty="0"/>
          </a:p>
        </p:txBody>
      </p:sp>
      <p:sp>
        <p:nvSpPr>
          <p:cNvPr id="43" name="Овал 42"/>
          <p:cNvSpPr/>
          <p:nvPr/>
        </p:nvSpPr>
        <p:spPr>
          <a:xfrm>
            <a:off x="584909" y="5557225"/>
            <a:ext cx="88365" cy="9001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3" descr="D:\работа\копия диска 060912\диск Д\сайт\версия 2\ЭСТУС ЛЭД-АЛЛАДИН\ОПИСАНИЕ\логотип алладин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6910" y="3568193"/>
            <a:ext cx="1500198" cy="655764"/>
          </a:xfrm>
          <a:prstGeom prst="rect">
            <a:avLst/>
          </a:prstGeom>
          <a:noFill/>
        </p:spPr>
      </p:pic>
      <p:pic>
        <p:nvPicPr>
          <p:cNvPr id="31" name="Picture 5" descr="D:\работа\копия диска 060912\диск Д\сайт\версия 2\ЭСТУС ЛЭД-АЛЛАДИН\ОПИСАНИЕ\график3 цветной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32067" y="4360281"/>
            <a:ext cx="3289884" cy="935082"/>
          </a:xfrm>
          <a:prstGeom prst="rect">
            <a:avLst/>
          </a:prstGeom>
          <a:noFill/>
        </p:spPr>
      </p:pic>
      <p:pic>
        <p:nvPicPr>
          <p:cNvPr id="32" name="Picture 3" descr="C:\Documents and Settings\Belykh\Рабочий стол\на сегодня\all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02" y="4295339"/>
            <a:ext cx="1558934" cy="76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837540" y="4252949"/>
            <a:ext cx="27109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dirty="0" smtClean="0"/>
              <a:t>Normal</a:t>
            </a:r>
            <a:r>
              <a:rPr lang="ru-RU" sz="900" b="0" dirty="0" smtClean="0"/>
              <a:t>                   </a:t>
            </a:r>
            <a:r>
              <a:rPr lang="en-US" sz="900" b="0" dirty="0" smtClean="0"/>
              <a:t> mild start</a:t>
            </a:r>
            <a:r>
              <a:rPr lang="ru-RU" sz="900" b="0" dirty="0"/>
              <a:t> </a:t>
            </a:r>
            <a:r>
              <a:rPr lang="ru-RU" sz="900" b="0" dirty="0" smtClean="0"/>
              <a:t>                     </a:t>
            </a:r>
            <a:r>
              <a:rPr lang="en-US" sz="900" b="0" dirty="0" smtClean="0"/>
              <a:t> pulse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396558" y="1577828"/>
            <a:ext cx="2410728" cy="4844437"/>
            <a:chOff x="6396558" y="1577828"/>
            <a:chExt cx="2410728" cy="4844437"/>
          </a:xfrm>
        </p:grpSpPr>
        <p:pic>
          <p:nvPicPr>
            <p:cNvPr id="1026" name="Picture 2" descr="C:\Documents and Settings\Belykh\Рабочий стол\на сегодня\all2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41025"/>
            <a:stretch/>
          </p:blipFill>
          <p:spPr bwMode="auto">
            <a:xfrm>
              <a:off x="6396558" y="1577828"/>
              <a:ext cx="1309529" cy="4743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D:\1\Photoshop\МАКЕТЫ\КАТАЛОГ\ГЕОСОФТ\фото Геософт\новые фотки\материал по новой лампе\алладин-мини новый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353" y="2025648"/>
              <a:ext cx="1652933" cy="4396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618">
        <p:split orient="vert"/>
      </p:transition>
    </mc:Choice>
    <mc:Fallback>
      <p:transition spd="slow" advTm="661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24469" y="1554635"/>
            <a:ext cx="3400855" cy="5338643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D:\работа\копия диска 060912\диск Д\сайт\версия 2\ЭСТУС ЛЭД-АЛЛАДИН\ОПИСАНИЕ\логотип алладин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817901"/>
            <a:ext cx="1500198" cy="655764"/>
          </a:xfrm>
          <a:prstGeom prst="rect">
            <a:avLst/>
          </a:prstGeom>
          <a:noFill/>
        </p:spPr>
      </p:pic>
      <p:grpSp>
        <p:nvGrpSpPr>
          <p:cNvPr id="34" name="Группа 33"/>
          <p:cNvGrpSpPr/>
          <p:nvPr/>
        </p:nvGrpSpPr>
        <p:grpSpPr>
          <a:xfrm>
            <a:off x="4507331" y="1424026"/>
            <a:ext cx="2410728" cy="4844437"/>
            <a:chOff x="6396558" y="1577828"/>
            <a:chExt cx="2410728" cy="4844437"/>
          </a:xfrm>
        </p:grpSpPr>
        <p:pic>
          <p:nvPicPr>
            <p:cNvPr id="35" name="Picture 2" descr="C:\Documents and Settings\Belykh\Рабочий стол\на сегодня\all2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41025"/>
            <a:stretch/>
          </p:blipFill>
          <p:spPr bwMode="auto">
            <a:xfrm>
              <a:off x="6396558" y="1577828"/>
              <a:ext cx="1309529" cy="4743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D:\1\Photoshop\МАКЕТЫ\КАТАЛОГ\ГЕОСОФТ\фото Геософт\новые фотки\материал по новой лампе\алладин-мини новый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353" y="2025648"/>
              <a:ext cx="1652933" cy="4396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18436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8" y="-238100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1660524" y="775277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44" name="Text Box 32"/>
          <p:cNvSpPr txBox="1">
            <a:spLocks noChangeArrowheads="1"/>
          </p:cNvSpPr>
          <p:nvPr/>
        </p:nvSpPr>
        <p:spPr bwMode="auto">
          <a:xfrm>
            <a:off x="1660524" y="775277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48" name="Text Box 32"/>
          <p:cNvSpPr txBox="1">
            <a:spLocks noChangeArrowheads="1"/>
          </p:cNvSpPr>
          <p:nvPr/>
        </p:nvSpPr>
        <p:spPr bwMode="auto">
          <a:xfrm>
            <a:off x="1660524" y="775277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49" name="Прямоугольник 48"/>
          <p:cNvSpPr/>
          <p:nvPr/>
        </p:nvSpPr>
        <p:spPr>
          <a:xfrm>
            <a:off x="0" y="217167"/>
            <a:ext cx="925252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LED PHOTOACTIVATOR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b="0" dirty="0" smtClean="0">
                <a:solidFill>
                  <a:schemeClr val="tx2"/>
                </a:solidFill>
              </a:rPr>
              <a:t>«</a:t>
            </a:r>
            <a:r>
              <a:rPr lang="en-US" sz="2800" dirty="0" err="1" smtClean="0">
                <a:solidFill>
                  <a:schemeClr val="tx2"/>
                </a:solidFill>
              </a:rPr>
              <a:t>EstusLED-Alladin</a:t>
            </a:r>
            <a:r>
              <a:rPr lang="ru-RU" sz="2800" b="0" dirty="0" smtClean="0">
                <a:solidFill>
                  <a:schemeClr val="tx2"/>
                </a:solidFill>
              </a:rPr>
              <a:t>»</a:t>
            </a:r>
            <a:r>
              <a:rPr lang="ru-RU" sz="2800" b="0" dirty="0" smtClean="0"/>
              <a:t> </a:t>
            </a:r>
            <a:endParaRPr lang="ru-RU" sz="2800" b="0" dirty="0"/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810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383">
        <p:split orient="vert"/>
      </p:transition>
    </mc:Choice>
    <mc:Fallback>
      <p:transition spd="slow" advTm="738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59313" y="1539900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105167" y="2427536"/>
            <a:ext cx="7760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ALL SELECTED SETTINGS LCD DISPLAY</a:t>
            </a:r>
          </a:p>
        </p:txBody>
      </p:sp>
      <p:sp>
        <p:nvSpPr>
          <p:cNvPr id="29" name="Овал 28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753220" y="5499553"/>
            <a:ext cx="57629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 smtClean="0"/>
              <a:t>Wireless dental LED </a:t>
            </a:r>
            <a:r>
              <a:rPr lang="en-US" sz="1100" b="0" dirty="0" err="1" smtClean="0"/>
              <a:t>photoactivator</a:t>
            </a:r>
            <a:r>
              <a:rPr lang="en-US" sz="1100" b="0" dirty="0" smtClean="0"/>
              <a:t>  for  composite light-curing filling materials polymerization </a:t>
            </a:r>
            <a:endParaRPr lang="ru-RU" sz="1100" b="0" dirty="0"/>
          </a:p>
        </p:txBody>
      </p:sp>
      <p:sp>
        <p:nvSpPr>
          <p:cNvPr id="43" name="Овал 42"/>
          <p:cNvSpPr/>
          <p:nvPr/>
        </p:nvSpPr>
        <p:spPr>
          <a:xfrm>
            <a:off x="584909" y="5557225"/>
            <a:ext cx="88365" cy="9001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3" descr="D:\работа\копия диска 060912\диск Д\сайт\версия 2\ЭСТУС ЛЭД-АЛЛАДИН\ОПИСАНИЕ\логотип аллади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6910" y="3568193"/>
            <a:ext cx="1500198" cy="655764"/>
          </a:xfrm>
          <a:prstGeom prst="rect">
            <a:avLst/>
          </a:prstGeom>
          <a:noFill/>
        </p:spPr>
      </p:pic>
      <p:pic>
        <p:nvPicPr>
          <p:cNvPr id="31" name="Picture 5" descr="D:\работа\копия диска 060912\диск Д\сайт\версия 2\ЭСТУС ЛЭД-АЛЛАДИН\ОПИСАНИЕ\график3 цветной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32067" y="4360281"/>
            <a:ext cx="3289884" cy="935082"/>
          </a:xfrm>
          <a:prstGeom prst="rect">
            <a:avLst/>
          </a:prstGeom>
          <a:noFill/>
        </p:spPr>
      </p:pic>
      <p:pic>
        <p:nvPicPr>
          <p:cNvPr id="32" name="Picture 3" descr="C:\Documents and Settings\Belykh\Рабочий стол\на сегодня\all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02" y="4295339"/>
            <a:ext cx="1558934" cy="76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837540" y="4252949"/>
            <a:ext cx="27109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dirty="0" smtClean="0"/>
              <a:t>Normal</a:t>
            </a:r>
            <a:r>
              <a:rPr lang="ru-RU" sz="900" b="0" dirty="0" smtClean="0"/>
              <a:t>                   </a:t>
            </a:r>
            <a:r>
              <a:rPr lang="en-US" sz="900" b="0" dirty="0" smtClean="0"/>
              <a:t> mild start</a:t>
            </a:r>
            <a:r>
              <a:rPr lang="ru-RU" sz="900" b="0" dirty="0"/>
              <a:t> </a:t>
            </a:r>
            <a:r>
              <a:rPr lang="ru-RU" sz="900" b="0" dirty="0" smtClean="0"/>
              <a:t>                     </a:t>
            </a:r>
            <a:r>
              <a:rPr lang="en-US" sz="900" b="0" dirty="0" smtClean="0"/>
              <a:t> pulse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6396558" y="1577828"/>
            <a:ext cx="2410728" cy="4844437"/>
            <a:chOff x="6396558" y="1577828"/>
            <a:chExt cx="2410728" cy="4844437"/>
          </a:xfrm>
        </p:grpSpPr>
        <p:pic>
          <p:nvPicPr>
            <p:cNvPr id="35" name="Picture 2" descr="C:\Documents and Settings\Belykh\Рабочий стол\на сегодня\all2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41025"/>
            <a:stretch/>
          </p:blipFill>
          <p:spPr bwMode="auto">
            <a:xfrm>
              <a:off x="6396558" y="1577828"/>
              <a:ext cx="1309529" cy="4743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D:\1\Photoshop\МАКЕТЫ\КАТАЛОГ\ГЕОСОФТ\фото Геософт\новые фотки\материал по новой лампе\алладин-мини новый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353" y="2025648"/>
              <a:ext cx="1652933" cy="4396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18436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8" y="-238100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1660524" y="775277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44" name="Text Box 32"/>
          <p:cNvSpPr txBox="1">
            <a:spLocks noChangeArrowheads="1"/>
          </p:cNvSpPr>
          <p:nvPr/>
        </p:nvSpPr>
        <p:spPr bwMode="auto">
          <a:xfrm>
            <a:off x="1660524" y="775277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48" name="Text Box 32"/>
          <p:cNvSpPr txBox="1">
            <a:spLocks noChangeArrowheads="1"/>
          </p:cNvSpPr>
          <p:nvPr/>
        </p:nvSpPr>
        <p:spPr bwMode="auto">
          <a:xfrm>
            <a:off x="1660524" y="775277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49" name="Прямоугольник 48"/>
          <p:cNvSpPr/>
          <p:nvPr/>
        </p:nvSpPr>
        <p:spPr>
          <a:xfrm>
            <a:off x="0" y="217167"/>
            <a:ext cx="925252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LED PHOTOACTIVATOR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b="0" dirty="0" smtClean="0">
                <a:solidFill>
                  <a:schemeClr val="tx2"/>
                </a:solidFill>
              </a:rPr>
              <a:t>«</a:t>
            </a:r>
            <a:r>
              <a:rPr lang="en-US" sz="2800" dirty="0" err="1" smtClean="0">
                <a:solidFill>
                  <a:schemeClr val="tx2"/>
                </a:solidFill>
              </a:rPr>
              <a:t>EstusLED-Alladin</a:t>
            </a:r>
            <a:r>
              <a:rPr lang="ru-RU" sz="2800" b="0" dirty="0" smtClean="0">
                <a:solidFill>
                  <a:schemeClr val="tx2"/>
                </a:solidFill>
              </a:rPr>
              <a:t>»</a:t>
            </a:r>
            <a:r>
              <a:rPr lang="ru-RU" sz="2800" b="0" dirty="0" smtClean="0"/>
              <a:t> </a:t>
            </a:r>
            <a:endParaRPr lang="ru-RU" sz="2800" b="0" dirty="0"/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71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383">
        <p:split orient="vert"/>
      </p:transition>
    </mc:Choice>
    <mc:Fallback>
      <p:transition spd="slow" advTm="738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59313" y="1539900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048476" y="2315168"/>
            <a:ext cx="7760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3 POLYMERIZATION MODES</a:t>
            </a:r>
            <a:r>
              <a:rPr lang="ru-RU" dirty="0" smtClean="0"/>
              <a:t>:</a:t>
            </a:r>
            <a:endParaRPr lang="en-US" dirty="0" smtClean="0"/>
          </a:p>
          <a:p>
            <a:r>
              <a:rPr lang="ru-RU" dirty="0" smtClean="0"/>
              <a:t>«</a:t>
            </a:r>
            <a:r>
              <a:rPr lang="en-US" dirty="0" smtClean="0"/>
              <a:t>NORMAL</a:t>
            </a:r>
            <a:r>
              <a:rPr lang="ru-RU" dirty="0" smtClean="0"/>
              <a:t>», «</a:t>
            </a:r>
            <a:r>
              <a:rPr lang="en-US" dirty="0" smtClean="0"/>
              <a:t>MILD START</a:t>
            </a:r>
            <a:r>
              <a:rPr lang="ru-RU" dirty="0" smtClean="0"/>
              <a:t>» </a:t>
            </a:r>
            <a:r>
              <a:rPr lang="en-US" dirty="0" smtClean="0"/>
              <a:t>AND </a:t>
            </a:r>
            <a:r>
              <a:rPr lang="ru-RU" dirty="0" smtClean="0"/>
              <a:t>«</a:t>
            </a:r>
            <a:r>
              <a:rPr lang="en-US" dirty="0" smtClean="0"/>
              <a:t>PULSE</a:t>
            </a:r>
            <a:r>
              <a:rPr lang="ru-RU" b="0" dirty="0" smtClean="0"/>
              <a:t>»</a:t>
            </a:r>
            <a:endParaRPr lang="ru-RU" b="0" dirty="0"/>
          </a:p>
        </p:txBody>
      </p:sp>
      <p:sp>
        <p:nvSpPr>
          <p:cNvPr id="29" name="Овал 28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753220" y="5499553"/>
            <a:ext cx="57629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 smtClean="0"/>
              <a:t>Wireless dental LED </a:t>
            </a:r>
            <a:r>
              <a:rPr lang="en-US" sz="1100" b="0" dirty="0" err="1" smtClean="0"/>
              <a:t>photoactivator</a:t>
            </a:r>
            <a:r>
              <a:rPr lang="en-US" sz="1100" b="0" dirty="0" smtClean="0"/>
              <a:t>  for  composite light-curing filling materials polymerization </a:t>
            </a:r>
            <a:endParaRPr lang="ru-RU" sz="1100" b="0" dirty="0"/>
          </a:p>
        </p:txBody>
      </p:sp>
      <p:sp>
        <p:nvSpPr>
          <p:cNvPr id="43" name="Овал 42"/>
          <p:cNvSpPr/>
          <p:nvPr/>
        </p:nvSpPr>
        <p:spPr>
          <a:xfrm>
            <a:off x="584909" y="5557225"/>
            <a:ext cx="88365" cy="9001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18436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8" y="-238100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1660524" y="775277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1660524" y="775277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1660524" y="775277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217167"/>
            <a:ext cx="925252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LED PHOTOACTIVATOR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b="0" dirty="0" smtClean="0">
                <a:solidFill>
                  <a:schemeClr val="tx2"/>
                </a:solidFill>
              </a:rPr>
              <a:t>«</a:t>
            </a:r>
            <a:r>
              <a:rPr lang="en-US" sz="2800" dirty="0" err="1" smtClean="0">
                <a:solidFill>
                  <a:schemeClr val="tx2"/>
                </a:solidFill>
              </a:rPr>
              <a:t>EstusLED-Alladin</a:t>
            </a:r>
            <a:r>
              <a:rPr lang="ru-RU" sz="2800" b="0" dirty="0" smtClean="0">
                <a:solidFill>
                  <a:schemeClr val="tx2"/>
                </a:solidFill>
              </a:rPr>
              <a:t>»</a:t>
            </a:r>
            <a:r>
              <a:rPr lang="ru-RU" sz="2800" b="0" dirty="0" smtClean="0"/>
              <a:t> </a:t>
            </a:r>
            <a:endParaRPr lang="ru-RU" sz="2800" b="0" dirty="0"/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6396558" y="1577828"/>
            <a:ext cx="2410728" cy="4844437"/>
            <a:chOff x="6396558" y="1577828"/>
            <a:chExt cx="2410728" cy="4844437"/>
          </a:xfrm>
        </p:grpSpPr>
        <p:pic>
          <p:nvPicPr>
            <p:cNvPr id="34" name="Picture 2" descr="C:\Documents and Settings\Belykh\Рабочий стол\на сегодня\all2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41025"/>
            <a:stretch/>
          </p:blipFill>
          <p:spPr bwMode="auto">
            <a:xfrm>
              <a:off x="6396558" y="1577828"/>
              <a:ext cx="1309529" cy="4743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D:\1\Photoshop\МАКЕТЫ\КАТАЛОГ\ГЕОСОФТ\фото Геософт\новые фотки\материал по новой лампе\алладин-мини новый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353" y="2025648"/>
              <a:ext cx="1652933" cy="4396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" descr="D:\работа\копия диска 060912\диск Д\сайт\версия 2\ЭСТУС ЛЭД-АЛЛАДИН\ОПИСАНИЕ\логотип алладин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6910" y="3568193"/>
            <a:ext cx="1500198" cy="655764"/>
          </a:xfrm>
          <a:prstGeom prst="rect">
            <a:avLst/>
          </a:prstGeom>
          <a:noFill/>
        </p:spPr>
      </p:pic>
      <p:pic>
        <p:nvPicPr>
          <p:cNvPr id="38" name="Picture 5" descr="D:\работа\копия диска 060912\диск Д\сайт\версия 2\ЭСТУС ЛЭД-АЛЛАДИН\ОПИСАНИЕ\график3 цветной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32067" y="4360281"/>
            <a:ext cx="3289884" cy="935082"/>
          </a:xfrm>
          <a:prstGeom prst="rect">
            <a:avLst/>
          </a:prstGeom>
          <a:noFill/>
        </p:spPr>
      </p:pic>
      <p:pic>
        <p:nvPicPr>
          <p:cNvPr id="40" name="Picture 3" descr="C:\Documents and Settings\Belykh\Рабочий стол\на сегодня\all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02" y="4295339"/>
            <a:ext cx="1558934" cy="76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2837540" y="4252949"/>
            <a:ext cx="27109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dirty="0" smtClean="0"/>
              <a:t>Normal</a:t>
            </a:r>
            <a:r>
              <a:rPr lang="ru-RU" sz="900" b="0" dirty="0" smtClean="0"/>
              <a:t>                   </a:t>
            </a:r>
            <a:r>
              <a:rPr lang="en-US" sz="900" b="0" dirty="0" smtClean="0"/>
              <a:t> mild start</a:t>
            </a:r>
            <a:r>
              <a:rPr lang="ru-RU" sz="900" b="0" dirty="0"/>
              <a:t> </a:t>
            </a:r>
            <a:r>
              <a:rPr lang="ru-RU" sz="900" b="0" dirty="0" smtClean="0"/>
              <a:t>                     </a:t>
            </a:r>
            <a:r>
              <a:rPr lang="en-US" sz="900" b="0" dirty="0" smtClean="0"/>
              <a:t> pulse</a:t>
            </a:r>
          </a:p>
        </p:txBody>
      </p:sp>
    </p:spTree>
    <p:extLst>
      <p:ext uri="{BB962C8B-B14F-4D97-AF65-F5344CB8AC3E}">
        <p14:creationId xmlns:p14="http://schemas.microsoft.com/office/powerpoint/2010/main" xmlns="" val="234236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379">
        <p:split orient="vert"/>
      </p:transition>
    </mc:Choice>
    <mc:Fallback>
      <p:transition spd="slow" advTm="73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93526"/>
            <a:ext cx="9361040" cy="1146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98692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70553" y="1523294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666563"/>
            <a:ext cx="9144000" cy="147440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" y="1666563"/>
            <a:ext cx="9144000" cy="14744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990718" y="1803600"/>
            <a:ext cx="7760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REMOVABLE PLASTIC LED TIP INSTEAD OF FIBER</a:t>
            </a:r>
            <a:r>
              <a:rPr lang="ru-RU" dirty="0" smtClean="0"/>
              <a:t> </a:t>
            </a:r>
          </a:p>
          <a:p>
            <a:r>
              <a:rPr lang="en-US" dirty="0" smtClean="0"/>
              <a:t>WITH THE </a:t>
            </a:r>
            <a:r>
              <a:rPr lang="ru-RU" dirty="0" smtClean="0"/>
              <a:t>360º</a:t>
            </a:r>
            <a:r>
              <a:rPr lang="en-US" dirty="0" smtClean="0"/>
              <a:t>ROTATION POSSIBILITY</a:t>
            </a:r>
            <a:endParaRPr lang="ru-RU" dirty="0" smtClean="0"/>
          </a:p>
          <a:p>
            <a:r>
              <a:rPr lang="en-US" dirty="0" smtClean="0"/>
              <a:t>THE INCREASED TRANSMITTER OUTPUT POWER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en-US" dirty="0" smtClean="0"/>
              <a:t>TILL</a:t>
            </a:r>
            <a:r>
              <a:rPr lang="ru-RU" dirty="0" smtClean="0"/>
              <a:t> 1500 </a:t>
            </a:r>
            <a:r>
              <a:rPr lang="en-US" dirty="0" smtClean="0"/>
              <a:t>MW</a:t>
            </a:r>
            <a:r>
              <a:rPr lang="ru-RU" dirty="0" smtClean="0"/>
              <a:t>/</a:t>
            </a:r>
            <a:r>
              <a:rPr lang="en-US" dirty="0" smtClean="0"/>
              <a:t>SM</a:t>
            </a:r>
            <a:r>
              <a:rPr lang="ru-RU" dirty="0" smtClean="0"/>
              <a:t>2 )   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452364" y="210864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1" y="143387"/>
            <a:ext cx="9324527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chemeClr val="tx1">
                    <a:lumMod val="50000"/>
                  </a:schemeClr>
                </a:solidFill>
              </a:rPr>
              <a:t>DENTAL LED PHOTOACTIVATOR</a:t>
            </a:r>
            <a:r>
              <a:rPr lang="ru-RU" sz="24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400" b="0" dirty="0" smtClean="0">
                <a:solidFill>
                  <a:schemeClr val="tx2"/>
                </a:solidFill>
              </a:rPr>
              <a:t>«</a:t>
            </a:r>
            <a:r>
              <a:rPr lang="en-US" sz="2400" dirty="0" err="1" smtClean="0">
                <a:solidFill>
                  <a:schemeClr val="tx2"/>
                </a:solidFill>
              </a:rPr>
              <a:t>EstusLED-Alladin</a:t>
            </a:r>
            <a:r>
              <a:rPr lang="ru-RU" sz="2400" b="0" dirty="0" smtClean="0">
                <a:solidFill>
                  <a:schemeClr val="tx2"/>
                </a:solidFill>
              </a:rPr>
              <a:t>»</a:t>
            </a:r>
            <a:r>
              <a:rPr lang="ru-RU" sz="2400" b="0" dirty="0" smtClean="0"/>
              <a:t> </a:t>
            </a:r>
          </a:p>
          <a:p>
            <a:pPr algn="ctr"/>
            <a:r>
              <a:rPr lang="en-US" sz="2400" b="0" dirty="0" smtClean="0"/>
              <a:t>Multicolor</a:t>
            </a:r>
            <a:endParaRPr lang="ru-RU" sz="2400" b="0" dirty="0"/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39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753220" y="5499553"/>
            <a:ext cx="57629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 smtClean="0"/>
              <a:t>WIRELESS  DENTAL  MULTIFUNCTIONAL UNIT</a:t>
            </a:r>
            <a:r>
              <a:rPr lang="ru-RU" sz="1100" b="0" dirty="0" smtClean="0"/>
              <a:t>. </a:t>
            </a:r>
          </a:p>
          <a:p>
            <a:r>
              <a:rPr lang="en-US" sz="1100" b="0" dirty="0" smtClean="0"/>
              <a:t>IMPROVED MODEL  OF PHOTOACTIVATOR</a:t>
            </a:r>
            <a:r>
              <a:rPr lang="ru-RU" sz="1100" b="0" dirty="0" smtClean="0"/>
              <a:t> «</a:t>
            </a:r>
            <a:r>
              <a:rPr lang="en-US" sz="1100" b="0" dirty="0" err="1" smtClean="0"/>
              <a:t>Estus</a:t>
            </a:r>
            <a:r>
              <a:rPr lang="en-US" sz="1100" b="0" dirty="0" smtClean="0"/>
              <a:t> LED-</a:t>
            </a:r>
            <a:r>
              <a:rPr lang="en-US" sz="1100" b="0" dirty="0" err="1" smtClean="0"/>
              <a:t>Alladin</a:t>
            </a:r>
            <a:r>
              <a:rPr lang="ru-RU" sz="1100" b="0" dirty="0" smtClean="0">
                <a:solidFill>
                  <a:schemeClr val="tx2"/>
                </a:solidFill>
              </a:rPr>
              <a:t>»</a:t>
            </a:r>
            <a:endParaRPr lang="ru-RU" sz="1100" b="0" dirty="0">
              <a:solidFill>
                <a:srgbClr val="3333FF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584909" y="5557225"/>
            <a:ext cx="88365" cy="9001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491" name="Picture 3" descr="D:\работа\копия диска 060912\диск Д\сайт\версия 2\ЭСТУС ЛЭД-АЛЛАДИН\ОПИСАНИЕ\логотип алладин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7741" y="3605331"/>
            <a:ext cx="1755737" cy="767465"/>
          </a:xfrm>
          <a:prstGeom prst="rect">
            <a:avLst/>
          </a:prstGeom>
          <a:noFill/>
        </p:spPr>
      </p:pic>
      <p:pic>
        <p:nvPicPr>
          <p:cNvPr id="3074" name="Picture 2" descr="C:\Documents and Settings\Belykh\Рабочий стол\на сегодня\tips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323" y="3447129"/>
            <a:ext cx="629376" cy="185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67741" y="4578590"/>
            <a:ext cx="1645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FF"/>
                </a:solidFill>
              </a:rPr>
              <a:t>Multicolor</a:t>
            </a:r>
            <a:r>
              <a:rPr lang="ru-RU" b="0" dirty="0">
                <a:solidFill>
                  <a:srgbClr val="3333FF"/>
                </a:solidFill>
              </a:rPr>
              <a:t> </a:t>
            </a:r>
          </a:p>
        </p:txBody>
      </p:sp>
      <p:pic>
        <p:nvPicPr>
          <p:cNvPr id="3077" name="Picture 5" descr="C:\Documents and Settings\Belykh\Рабочий стол\на сегодня\multicolo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2639" y="1484784"/>
            <a:ext cx="1835329" cy="505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60525" y="3447129"/>
            <a:ext cx="4572000" cy="18697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 smtClean="0">
                <a:solidFill>
                  <a:srgbClr val="3333FF"/>
                </a:solidFill>
              </a:rPr>
              <a:t>Polymerization</a:t>
            </a:r>
            <a:endParaRPr lang="ru-RU" sz="1050" dirty="0" smtClean="0">
              <a:solidFill>
                <a:srgbClr val="3333FF"/>
              </a:solidFill>
            </a:endParaRPr>
          </a:p>
          <a:p>
            <a:r>
              <a:rPr lang="en-US" sz="1050" dirty="0" smtClean="0">
                <a:solidFill>
                  <a:srgbClr val="3333FF"/>
                </a:solidFill>
                <a:hlinkClick r:id="rId9"/>
              </a:rPr>
              <a:t>of tip</a:t>
            </a:r>
            <a:r>
              <a:rPr lang="ru-RU" sz="1050" dirty="0" smtClean="0">
                <a:solidFill>
                  <a:srgbClr val="3333FF"/>
                </a:solidFill>
                <a:hlinkClick r:id="rId9"/>
              </a:rPr>
              <a:t> «ESTUS LED - BLUE»</a:t>
            </a:r>
            <a:endParaRPr lang="ru-RU" sz="1050" dirty="0" smtClean="0">
              <a:solidFill>
                <a:srgbClr val="3333FF"/>
              </a:solidFill>
            </a:endParaRPr>
          </a:p>
          <a:p>
            <a:endParaRPr lang="ru-RU" sz="1050" dirty="0" smtClean="0">
              <a:solidFill>
                <a:srgbClr val="3333FF"/>
              </a:solidFill>
            </a:endParaRPr>
          </a:p>
          <a:p>
            <a:r>
              <a:rPr lang="en-US" sz="1050" dirty="0" smtClean="0">
                <a:solidFill>
                  <a:srgbClr val="3333FF"/>
                </a:solidFill>
              </a:rPr>
              <a:t>Trans-illumination</a:t>
            </a:r>
            <a:endParaRPr lang="ru-RU" sz="1050" dirty="0" smtClean="0">
              <a:solidFill>
                <a:srgbClr val="3333FF"/>
              </a:solidFill>
            </a:endParaRPr>
          </a:p>
          <a:p>
            <a:r>
              <a:rPr lang="en-US" sz="1050" dirty="0" smtClean="0">
                <a:solidFill>
                  <a:srgbClr val="3333FF"/>
                </a:solidFill>
                <a:hlinkClick r:id="rId9"/>
              </a:rPr>
              <a:t>of tip</a:t>
            </a:r>
            <a:r>
              <a:rPr lang="ru-RU" sz="1050" dirty="0" smtClean="0">
                <a:solidFill>
                  <a:srgbClr val="3333FF"/>
                </a:solidFill>
                <a:hlinkClick r:id="rId10"/>
              </a:rPr>
              <a:t> «ESTUS LED - ORANGE»</a:t>
            </a:r>
            <a:endParaRPr lang="ru-RU" sz="1050" dirty="0" smtClean="0">
              <a:solidFill>
                <a:srgbClr val="3333FF"/>
              </a:solidFill>
            </a:endParaRPr>
          </a:p>
          <a:p>
            <a:endParaRPr lang="ru-RU" sz="1050" dirty="0" smtClean="0">
              <a:solidFill>
                <a:srgbClr val="3333FF"/>
              </a:solidFill>
            </a:endParaRPr>
          </a:p>
          <a:p>
            <a:r>
              <a:rPr lang="en-US" sz="1050" dirty="0" smtClean="0">
                <a:solidFill>
                  <a:srgbClr val="3333FF"/>
                </a:solidFill>
              </a:rPr>
              <a:t>Photo disinfection</a:t>
            </a:r>
            <a:r>
              <a:rPr lang="ru-RU" sz="1050" dirty="0" smtClean="0">
                <a:solidFill>
                  <a:srgbClr val="3333FF"/>
                </a:solidFill>
              </a:rPr>
              <a:t> </a:t>
            </a:r>
          </a:p>
          <a:p>
            <a:r>
              <a:rPr lang="en-US" sz="1050" dirty="0" smtClean="0">
                <a:solidFill>
                  <a:srgbClr val="3333FF"/>
                </a:solidFill>
                <a:hlinkClick r:id="rId9"/>
              </a:rPr>
              <a:t>of tip</a:t>
            </a:r>
            <a:r>
              <a:rPr lang="ru-RU" sz="1050" dirty="0" smtClean="0">
                <a:solidFill>
                  <a:srgbClr val="3333FF"/>
                </a:solidFill>
                <a:hlinkClick r:id="rId11"/>
              </a:rPr>
              <a:t> «ESTUS LED - RED»</a:t>
            </a:r>
            <a:endParaRPr lang="ru-RU" sz="1050" dirty="0" smtClean="0">
              <a:solidFill>
                <a:srgbClr val="3333FF"/>
              </a:solidFill>
            </a:endParaRPr>
          </a:p>
          <a:p>
            <a:endParaRPr lang="ru-RU" sz="1050" dirty="0" smtClean="0">
              <a:solidFill>
                <a:srgbClr val="3333FF"/>
              </a:solidFill>
            </a:endParaRPr>
          </a:p>
          <a:p>
            <a:r>
              <a:rPr lang="en-US" sz="1050" dirty="0" smtClean="0">
                <a:solidFill>
                  <a:srgbClr val="3333FF"/>
                </a:solidFill>
              </a:rPr>
              <a:t>Ultraviolet diagnosis</a:t>
            </a:r>
            <a:r>
              <a:rPr lang="ru-RU" sz="1050" dirty="0" smtClean="0">
                <a:solidFill>
                  <a:srgbClr val="3333FF"/>
                </a:solidFill>
              </a:rPr>
              <a:t> </a:t>
            </a:r>
            <a:endParaRPr lang="ru-RU" sz="1050" dirty="0" smtClean="0">
              <a:solidFill>
                <a:srgbClr val="3333FF"/>
              </a:solidFill>
              <a:hlinkClick r:id="rId12"/>
            </a:endParaRPr>
          </a:p>
          <a:p>
            <a:r>
              <a:rPr lang="en-US" sz="1050" dirty="0" smtClean="0">
                <a:solidFill>
                  <a:srgbClr val="3333FF"/>
                </a:solidFill>
                <a:hlinkClick r:id="rId9"/>
              </a:rPr>
              <a:t>of tip</a:t>
            </a:r>
            <a:r>
              <a:rPr lang="ru-RU" sz="1050" dirty="0" smtClean="0">
                <a:solidFill>
                  <a:srgbClr val="3333FF"/>
                </a:solidFill>
                <a:hlinkClick r:id="rId12"/>
              </a:rPr>
              <a:t> </a:t>
            </a:r>
            <a:r>
              <a:rPr lang="ru-RU" sz="1050" dirty="0">
                <a:solidFill>
                  <a:srgbClr val="3333FF"/>
                </a:solidFill>
                <a:hlinkClick r:id="rId12"/>
              </a:rPr>
              <a:t>«</a:t>
            </a:r>
            <a:r>
              <a:rPr lang="en-US" sz="1050" dirty="0">
                <a:solidFill>
                  <a:srgbClr val="3333FF"/>
                </a:solidFill>
                <a:hlinkClick r:id="rId12"/>
              </a:rPr>
              <a:t>ESTUS LED - UV</a:t>
            </a:r>
            <a:r>
              <a:rPr lang="ru-RU" sz="1050" dirty="0">
                <a:solidFill>
                  <a:srgbClr val="3333FF"/>
                </a:solidFill>
                <a:hlinkClick r:id="rId12"/>
              </a:rPr>
              <a:t>А</a:t>
            </a:r>
            <a:r>
              <a:rPr lang="ru-RU" sz="1050" dirty="0" smtClean="0">
                <a:solidFill>
                  <a:srgbClr val="3333FF"/>
                </a:solidFill>
                <a:hlinkClick r:id="rId12"/>
              </a:rPr>
              <a:t>»</a:t>
            </a:r>
            <a:endParaRPr lang="ru-RU" sz="105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92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379">
        <p:split orient="vert"/>
      </p:transition>
    </mc:Choice>
    <mc:Fallback>
      <p:transition spd="slow" advTm="73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70553" y="1523294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22965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0" y="1839307"/>
            <a:ext cx="9144000" cy="122965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012839" y="1999745"/>
            <a:ext cx="77605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</a:t>
            </a:r>
            <a:r>
              <a:rPr lang="en-US" dirty="0" smtClean="0"/>
              <a:t>FLAT TIP DESIGN FACILITATES THE ACCESS TO THE </a:t>
            </a:r>
            <a:endParaRPr lang="ru-RU" dirty="0" smtClean="0"/>
          </a:p>
          <a:p>
            <a:r>
              <a:rPr lang="ru-RU" dirty="0" smtClean="0"/>
              <a:t>  </a:t>
            </a:r>
            <a:r>
              <a:rPr lang="en-US" dirty="0" smtClean="0"/>
              <a:t>PATIENT’S “CHEWING” TEETH GROUP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en-US" dirty="0" smtClean="0"/>
              <a:t>AUTOMATIC AJUSTED TIP TYPE DEFINITION 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452363" y="2281390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753220" y="5499553"/>
            <a:ext cx="57629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 smtClean="0"/>
              <a:t>WIRELESS  DENTAL  MULTIFUNCTIONAL UNIT</a:t>
            </a:r>
            <a:r>
              <a:rPr lang="ru-RU" sz="1100" b="0" dirty="0" smtClean="0"/>
              <a:t>. </a:t>
            </a:r>
          </a:p>
          <a:p>
            <a:r>
              <a:rPr lang="en-US" sz="1100" b="0" dirty="0" smtClean="0"/>
              <a:t>IMPROVED MODEL  OF PHOTOACTIVATOR</a:t>
            </a:r>
            <a:r>
              <a:rPr lang="ru-RU" sz="1100" b="0" dirty="0" smtClean="0"/>
              <a:t> «</a:t>
            </a:r>
            <a:r>
              <a:rPr lang="en-US" sz="1100" b="0" dirty="0" err="1" smtClean="0"/>
              <a:t>Estus</a:t>
            </a:r>
            <a:r>
              <a:rPr lang="en-US" sz="1100" b="0" dirty="0" smtClean="0"/>
              <a:t> LED-</a:t>
            </a:r>
            <a:r>
              <a:rPr lang="en-US" sz="1100" b="0" dirty="0" err="1" smtClean="0"/>
              <a:t>Alladin</a:t>
            </a:r>
            <a:r>
              <a:rPr lang="ru-RU" sz="1100" b="0" dirty="0" smtClean="0">
                <a:solidFill>
                  <a:schemeClr val="tx2"/>
                </a:solidFill>
              </a:rPr>
              <a:t>»</a:t>
            </a:r>
            <a:endParaRPr lang="ru-RU" sz="1100" b="0" dirty="0">
              <a:solidFill>
                <a:srgbClr val="3333FF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584909" y="5557225"/>
            <a:ext cx="88365" cy="9001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491" name="Picture 3" descr="D:\работа\копия диска 060912\диск Д\сайт\версия 2\ЭСТУС ЛЭД-АЛЛАДИН\ОПИСАНИЕ\логотип аллади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7741" y="3605331"/>
            <a:ext cx="1755737" cy="767465"/>
          </a:xfrm>
          <a:prstGeom prst="rect">
            <a:avLst/>
          </a:prstGeom>
          <a:noFill/>
        </p:spPr>
      </p:pic>
      <p:pic>
        <p:nvPicPr>
          <p:cNvPr id="3074" name="Picture 2" descr="C:\Documents and Settings\Belykh\Рабочий стол\на сегодня\tips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323" y="3447129"/>
            <a:ext cx="629376" cy="185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67741" y="4578590"/>
            <a:ext cx="1645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FF"/>
                </a:solidFill>
              </a:rPr>
              <a:t>Multicolor</a:t>
            </a:r>
            <a:r>
              <a:rPr lang="ru-RU" b="0" dirty="0">
                <a:solidFill>
                  <a:srgbClr val="3333FF"/>
                </a:solidFill>
              </a:rPr>
              <a:t> </a:t>
            </a:r>
          </a:p>
        </p:txBody>
      </p:sp>
      <p:pic>
        <p:nvPicPr>
          <p:cNvPr id="3078" name="Picture 6" descr="C:\Documents and Settings\Belykh\Рабочий стол\на сегодня\multicolor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1658" y="3447129"/>
            <a:ext cx="1092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Documents and Settings\Belykh\Рабочий стол\на сегодня\multicolo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2639" y="1438026"/>
            <a:ext cx="1835329" cy="510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93526"/>
            <a:ext cx="9361040" cy="1146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98692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" y="143387"/>
            <a:ext cx="9324527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chemeClr val="tx1">
                    <a:lumMod val="50000"/>
                  </a:schemeClr>
                </a:solidFill>
              </a:rPr>
              <a:t>DENTAL LED PHOTOACTIVATOR</a:t>
            </a:r>
            <a:r>
              <a:rPr lang="ru-RU" sz="24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400" b="0" dirty="0" smtClean="0">
                <a:solidFill>
                  <a:schemeClr val="tx2"/>
                </a:solidFill>
              </a:rPr>
              <a:t>«</a:t>
            </a:r>
            <a:r>
              <a:rPr lang="en-US" sz="2400" dirty="0" err="1" smtClean="0">
                <a:solidFill>
                  <a:schemeClr val="tx2"/>
                </a:solidFill>
              </a:rPr>
              <a:t>EstusLED-Alladin</a:t>
            </a:r>
            <a:r>
              <a:rPr lang="ru-RU" sz="2400" b="0" dirty="0" smtClean="0">
                <a:solidFill>
                  <a:schemeClr val="tx2"/>
                </a:solidFill>
              </a:rPr>
              <a:t>»</a:t>
            </a:r>
            <a:r>
              <a:rPr lang="ru-RU" sz="2400" b="0" dirty="0" smtClean="0"/>
              <a:t> </a:t>
            </a:r>
          </a:p>
          <a:p>
            <a:pPr algn="ctr"/>
            <a:r>
              <a:rPr lang="en-US" sz="2400" b="0" dirty="0" smtClean="0"/>
              <a:t>Multicolor</a:t>
            </a:r>
            <a:endParaRPr lang="ru-RU" sz="2400" b="0" dirty="0"/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993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379">
        <p:split orient="vert"/>
      </p:transition>
    </mc:Choice>
    <mc:Fallback>
      <p:transition spd="slow" advTm="73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171400"/>
            <a:ext cx="4658604" cy="84249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20733" y="1451994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D:\работа\копия диска 060912\диск Д\сайт\версия 2\ЭНДОЭСТ МОТОР-МИНИ\ОПИСАНИЕ\логотип мотор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99758" y="3755150"/>
            <a:ext cx="2170603" cy="732332"/>
          </a:xfrm>
          <a:prstGeom prst="rect">
            <a:avLst/>
          </a:prstGeom>
          <a:noFill/>
        </p:spPr>
      </p:pic>
      <p:pic>
        <p:nvPicPr>
          <p:cNvPr id="29" name="Picture 5" descr="C:\Documents and Settings\Belykh\Рабочий стол\на сегодня\mini2d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5810" flipH="1">
            <a:off x="620688" y="4497626"/>
            <a:ext cx="4076953" cy="1506789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36839" y="2315168"/>
            <a:ext cx="47067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effectLst/>
              </a:rPr>
              <a:t>AUTOTVIST</a:t>
            </a:r>
            <a:r>
              <a:rPr lang="ru-RU" dirty="0" smtClean="0">
                <a:solidFill>
                  <a:srgbClr val="000099"/>
                </a:solidFill>
                <a:effectLst/>
              </a:rPr>
              <a:t> </a:t>
            </a:r>
            <a:r>
              <a:rPr lang="en-US" dirty="0" smtClean="0">
                <a:solidFill>
                  <a:srgbClr val="000099"/>
                </a:solidFill>
                <a:effectLst/>
              </a:rPr>
              <a:t>OR</a:t>
            </a:r>
            <a:r>
              <a:rPr lang="ru-RU" dirty="0" smtClean="0">
                <a:solidFill>
                  <a:srgbClr val="000099"/>
                </a:solidFill>
                <a:effectLst/>
              </a:rPr>
              <a:t> </a:t>
            </a:r>
            <a:r>
              <a:rPr lang="en-US" dirty="0" smtClean="0">
                <a:solidFill>
                  <a:srgbClr val="000099"/>
                </a:solidFill>
              </a:rPr>
              <a:t> AUTOSTOP FUNCTIONS </a:t>
            </a:r>
          </a:p>
          <a:p>
            <a:r>
              <a:rPr lang="en-US" dirty="0" smtClean="0">
                <a:solidFill>
                  <a:srgbClr val="000099"/>
                </a:solidFill>
              </a:rPr>
              <a:t>ON FILES OVERLOADING</a:t>
            </a:r>
            <a:endParaRPr lang="ru-RU" dirty="0">
              <a:solidFill>
                <a:srgbClr val="000099"/>
              </a:solidFill>
              <a:effectLst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28250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2" descr="C:\Documents and Settings\Belykh\Рабочий стол\на сегодня\mini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7264" y="1089025"/>
            <a:ext cx="2748587" cy="540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43508" y="116632"/>
            <a:ext cx="8856984" cy="9079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ENDODONTIC  MOTOR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err="1" smtClean="0">
                <a:solidFill>
                  <a:srgbClr val="000099"/>
                </a:solidFill>
              </a:rPr>
              <a:t>EndoEst</a:t>
            </a:r>
            <a:r>
              <a:rPr lang="en-US" sz="2800" dirty="0" smtClean="0">
                <a:solidFill>
                  <a:srgbClr val="000099"/>
                </a:solidFill>
              </a:rPr>
              <a:t> Motor-Mini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endParaRPr lang="ru-RU" sz="2500" b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1\Photoshop\Для рассылки\Слава\индивидуальная рассылка\макеты\ЭНДОЭСТ-SVE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591" y="3666970"/>
            <a:ext cx="1055545" cy="105554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107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137">
        <p:split orient="vert"/>
      </p:transition>
    </mc:Choice>
    <mc:Fallback>
      <p:transition spd="slow" advTm="613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70553" y="1523294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22965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" y="1846583"/>
            <a:ext cx="9144000" cy="122965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048474" y="2030523"/>
            <a:ext cx="77605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THREE ADDITIONAL FUNCTIONS IMPLEMENTED </a:t>
            </a:r>
            <a:endParaRPr lang="ru-RU" dirty="0" smtClean="0"/>
          </a:p>
          <a:p>
            <a:r>
              <a:rPr lang="en-US" dirty="0" smtClean="0"/>
              <a:t>WHEN USING SPECIAL TIPS </a:t>
            </a:r>
            <a:r>
              <a:rPr lang="ru-RU" dirty="0" smtClean="0"/>
              <a:t>(</a:t>
            </a:r>
            <a:r>
              <a:rPr lang="en-US" dirty="0" smtClean="0"/>
              <a:t>TRANS-ILLUMINATION</a:t>
            </a:r>
            <a:r>
              <a:rPr lang="ru-RU" dirty="0" smtClean="0"/>
              <a:t>, </a:t>
            </a:r>
          </a:p>
          <a:p>
            <a:r>
              <a:rPr lang="en-US" dirty="0" smtClean="0"/>
              <a:t>PHOTO DISINFECTION AND ULTRAVIOLET DIAGNOSIS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452363" y="2281390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93526"/>
            <a:ext cx="9361040" cy="1146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98692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" y="143387"/>
            <a:ext cx="9324527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chemeClr val="tx1">
                    <a:lumMod val="50000"/>
                  </a:schemeClr>
                </a:solidFill>
              </a:rPr>
              <a:t>DENTAL LED PHOTOACTIVATOR</a:t>
            </a:r>
            <a:r>
              <a:rPr lang="ru-RU" sz="24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400" b="0" dirty="0" smtClean="0">
                <a:solidFill>
                  <a:schemeClr val="tx2"/>
                </a:solidFill>
              </a:rPr>
              <a:t>«</a:t>
            </a:r>
            <a:r>
              <a:rPr lang="en-US" sz="2400" dirty="0" err="1" smtClean="0">
                <a:solidFill>
                  <a:schemeClr val="tx2"/>
                </a:solidFill>
              </a:rPr>
              <a:t>EstusLED-Alladin</a:t>
            </a:r>
            <a:r>
              <a:rPr lang="ru-RU" sz="2400" b="0" dirty="0" smtClean="0">
                <a:solidFill>
                  <a:schemeClr val="tx2"/>
                </a:solidFill>
              </a:rPr>
              <a:t>»</a:t>
            </a:r>
            <a:r>
              <a:rPr lang="ru-RU" sz="2400" b="0" dirty="0" smtClean="0"/>
              <a:t> </a:t>
            </a:r>
          </a:p>
          <a:p>
            <a:pPr algn="ctr"/>
            <a:r>
              <a:rPr lang="en-US" sz="2400" b="0" dirty="0" smtClean="0"/>
              <a:t>Multicolor</a:t>
            </a:r>
            <a:endParaRPr lang="ru-RU" sz="2400" b="0" dirty="0"/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33" name="Picture 5" descr="C:\Documents and Settings\Belykh\Рабочий стол\на сегодня\multicolo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2639" y="1484784"/>
            <a:ext cx="1835329" cy="505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753220" y="5499553"/>
            <a:ext cx="57629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 smtClean="0"/>
              <a:t>WIRELESS  DENTAL  MULTIFUNCTIONAL UNIT</a:t>
            </a:r>
            <a:r>
              <a:rPr lang="ru-RU" sz="1100" b="0" dirty="0" smtClean="0"/>
              <a:t>. </a:t>
            </a:r>
          </a:p>
          <a:p>
            <a:r>
              <a:rPr lang="en-US" sz="1100" b="0" dirty="0" smtClean="0"/>
              <a:t>IMPROVED MODEL  OF PHOTOACTIVATOR</a:t>
            </a:r>
            <a:r>
              <a:rPr lang="ru-RU" sz="1100" b="0" dirty="0" smtClean="0"/>
              <a:t> «</a:t>
            </a:r>
            <a:r>
              <a:rPr lang="en-US" sz="1100" b="0" dirty="0" err="1" smtClean="0"/>
              <a:t>Estus</a:t>
            </a:r>
            <a:r>
              <a:rPr lang="en-US" sz="1100" b="0" dirty="0" smtClean="0"/>
              <a:t> LED-</a:t>
            </a:r>
            <a:r>
              <a:rPr lang="en-US" sz="1100" b="0" dirty="0" err="1" smtClean="0"/>
              <a:t>Alladin</a:t>
            </a:r>
            <a:r>
              <a:rPr lang="ru-RU" sz="1100" b="0" dirty="0" smtClean="0">
                <a:solidFill>
                  <a:schemeClr val="tx2"/>
                </a:solidFill>
              </a:rPr>
              <a:t>»</a:t>
            </a:r>
            <a:endParaRPr lang="ru-RU" sz="1100" b="0" dirty="0">
              <a:solidFill>
                <a:srgbClr val="3333FF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584909" y="5557225"/>
            <a:ext cx="88365" cy="9001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3" descr="D:\работа\копия диска 060912\диск Д\сайт\версия 2\ЭСТУС ЛЭД-АЛЛАДИН\ОПИСАНИЕ\логотип алладин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67741" y="3605331"/>
            <a:ext cx="1755737" cy="767465"/>
          </a:xfrm>
          <a:prstGeom prst="rect">
            <a:avLst/>
          </a:prstGeom>
          <a:noFill/>
        </p:spPr>
      </p:pic>
      <p:pic>
        <p:nvPicPr>
          <p:cNvPr id="40" name="Picture 2" descr="C:\Documents and Settings\Belykh\Рабочий стол\на сегодня\tips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323" y="3447129"/>
            <a:ext cx="629376" cy="185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4367741" y="4578590"/>
            <a:ext cx="1645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FF"/>
                </a:solidFill>
              </a:rPr>
              <a:t>Multicolor</a:t>
            </a:r>
            <a:r>
              <a:rPr lang="ru-RU" b="0" dirty="0">
                <a:solidFill>
                  <a:srgbClr val="3333FF"/>
                </a:solidFill>
              </a:rPr>
              <a:t> </a:t>
            </a:r>
          </a:p>
        </p:txBody>
      </p:sp>
      <p:pic>
        <p:nvPicPr>
          <p:cNvPr id="44" name="Picture 6" descr="C:\Documents and Settings\Belykh\Рабочий стол\на сегодня\multicolor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1658" y="3447129"/>
            <a:ext cx="1092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309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379"/>
    </mc:Choice>
    <mc:Fallback>
      <p:transition advTm="7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1411" y="1539901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75128"/>
            <a:ext cx="9361040" cy="1164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20968" y="-234573"/>
            <a:ext cx="2089517" cy="1530803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" y="311672"/>
            <a:ext cx="9143999" cy="10464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0" dirty="0" smtClean="0"/>
              <a:t>ELECTRO-DIAGNOSTIC DEVICE</a:t>
            </a:r>
            <a:r>
              <a:rPr lang="ru-RU" b="0" dirty="0" smtClean="0"/>
              <a:t> </a:t>
            </a:r>
            <a:r>
              <a:rPr lang="ru-RU" sz="2400" b="0" dirty="0" smtClean="0"/>
              <a:t>«</a:t>
            </a:r>
            <a:r>
              <a:rPr lang="en-US" sz="2400" dirty="0" err="1" smtClean="0"/>
              <a:t>PulpEst</a:t>
            </a:r>
            <a:r>
              <a:rPr lang="ru-RU" sz="2400" b="0" dirty="0" smtClean="0"/>
              <a:t>»</a:t>
            </a:r>
            <a:endParaRPr lang="ru-RU" sz="2400" b="0" dirty="0"/>
          </a:p>
          <a:p>
            <a:pPr algn="ctr"/>
            <a:r>
              <a:rPr lang="ru-RU" b="0" dirty="0" smtClean="0"/>
              <a:t> </a:t>
            </a:r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12" name="Picture 6" descr="C:\Documents and Settings\Belykh\Рабочий стол\на сегодня\PULPEST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92749"/>
            <a:ext cx="210661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Documents and Settings\Belykh\Рабочий стол\A9REECA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59222"/>
            <a:ext cx="3103919" cy="506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303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4983">
        <p:split orient="vert"/>
      </p:transition>
    </mc:Choice>
    <mc:Fallback>
      <p:transition spd="slow" advTm="498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70553" y="1523294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22965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" y="1846583"/>
            <a:ext cx="9144000" cy="122965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048475" y="2038634"/>
            <a:ext cx="77605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WIRELESS DEVICE</a:t>
            </a:r>
            <a:r>
              <a:rPr lang="ru-RU" dirty="0" smtClean="0"/>
              <a:t>, </a:t>
            </a:r>
            <a:r>
              <a:rPr lang="en-US" dirty="0" smtClean="0"/>
              <a:t>DESIGNED TO DETERMINE </a:t>
            </a:r>
            <a:endParaRPr lang="ru-RU" dirty="0" smtClean="0"/>
          </a:p>
          <a:p>
            <a:r>
              <a:rPr lang="en-US" dirty="0" smtClean="0"/>
              <a:t>THE CLINICAL TOOTH PULP CONDITION </a:t>
            </a:r>
            <a:r>
              <a:rPr lang="ru-RU" dirty="0" smtClean="0"/>
              <a:t>– </a:t>
            </a:r>
            <a:r>
              <a:rPr lang="en-US" dirty="0" smtClean="0"/>
              <a:t>ELECTROODONTODIAGNOSIS </a:t>
            </a:r>
            <a:r>
              <a:rPr lang="ru-RU" dirty="0" smtClean="0"/>
              <a:t>(</a:t>
            </a:r>
            <a:r>
              <a:rPr lang="en-US" dirty="0" smtClean="0"/>
              <a:t>EOD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452363" y="2281390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746602" y="3212976"/>
            <a:ext cx="5762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- </a:t>
            </a:r>
            <a:r>
              <a:rPr lang="en-US" sz="1400" dirty="0" smtClean="0"/>
              <a:t>Power supply</a:t>
            </a:r>
            <a:r>
              <a:rPr lang="ru-RU" sz="1400" dirty="0" smtClean="0"/>
              <a:t>: </a:t>
            </a:r>
            <a:r>
              <a:rPr lang="ru-RU" sz="1400" dirty="0" err="1"/>
              <a:t>Li-Ро</a:t>
            </a:r>
            <a:r>
              <a:rPr lang="ru-RU" sz="1400" dirty="0"/>
              <a:t> </a:t>
            </a:r>
            <a:r>
              <a:rPr lang="en-US" sz="1400" dirty="0" smtClean="0"/>
              <a:t>battery;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- </a:t>
            </a:r>
            <a:r>
              <a:rPr lang="en-US" sz="1400" dirty="0" smtClean="0"/>
              <a:t>“Diagnostic” currents range</a:t>
            </a:r>
            <a:r>
              <a:rPr lang="ru-RU" sz="1400" dirty="0" smtClean="0"/>
              <a:t>: </a:t>
            </a:r>
            <a:r>
              <a:rPr lang="en-US" sz="1400" dirty="0" smtClean="0"/>
              <a:t>from</a:t>
            </a:r>
            <a:r>
              <a:rPr lang="ru-RU" sz="1400" dirty="0" smtClean="0"/>
              <a:t> </a:t>
            </a:r>
            <a:r>
              <a:rPr lang="ru-RU" sz="1400" dirty="0"/>
              <a:t>0 </a:t>
            </a:r>
            <a:r>
              <a:rPr lang="en-US" sz="1400" dirty="0" smtClean="0"/>
              <a:t>till</a:t>
            </a:r>
            <a:r>
              <a:rPr lang="ru-RU" sz="1400" dirty="0" smtClean="0"/>
              <a:t> </a:t>
            </a:r>
            <a:r>
              <a:rPr lang="ru-RU" sz="1400" dirty="0"/>
              <a:t>80 у.е. </a:t>
            </a:r>
            <a:endParaRPr lang="ru-RU" sz="1400" dirty="0">
              <a:solidFill>
                <a:srgbClr val="3333FF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578291" y="3270648"/>
            <a:ext cx="88365" cy="9001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C:\Documents and Settings\Belykh\Рабочий стол\на сегодня\PULPEST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5431" y="3947347"/>
            <a:ext cx="210661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816073" y="4383106"/>
            <a:ext cx="576299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 smtClean="0"/>
              <a:t>Advantages:</a:t>
            </a:r>
            <a:r>
              <a:rPr lang="ru-RU" sz="1100" b="0" dirty="0"/>
              <a:t/>
            </a:r>
            <a:br>
              <a:rPr lang="ru-RU" sz="1100" b="0" dirty="0"/>
            </a:br>
            <a:r>
              <a:rPr lang="ru-RU" sz="1100" b="0" dirty="0"/>
              <a:t/>
            </a:r>
            <a:br>
              <a:rPr lang="ru-RU" sz="1100" b="0" dirty="0"/>
            </a:br>
            <a:r>
              <a:rPr lang="ru-RU" sz="1100" b="0" dirty="0"/>
              <a:t>- </a:t>
            </a:r>
            <a:r>
              <a:rPr lang="en-US" sz="1100" b="0" dirty="0" smtClean="0"/>
              <a:t>Quick-disconnected sterilized tip probe</a:t>
            </a:r>
            <a:r>
              <a:rPr lang="ru-RU" sz="1100" b="0" dirty="0" smtClean="0"/>
              <a:t>, </a:t>
            </a:r>
          </a:p>
          <a:p>
            <a:r>
              <a:rPr lang="ru-RU" sz="1100" b="0" dirty="0"/>
              <a:t> </a:t>
            </a:r>
            <a:r>
              <a:rPr lang="ru-RU" sz="1100" b="0" dirty="0" smtClean="0"/>
              <a:t> 6 </a:t>
            </a:r>
            <a:r>
              <a:rPr lang="en-US" sz="1100" b="0" dirty="0" smtClean="0"/>
              <a:t> fixed setting positions</a:t>
            </a:r>
            <a:r>
              <a:rPr lang="ru-RU" sz="1100" b="0" dirty="0"/>
              <a:t/>
            </a:r>
            <a:br>
              <a:rPr lang="ru-RU" sz="1100" b="0" dirty="0"/>
            </a:br>
            <a:r>
              <a:rPr lang="ru-RU" sz="1100" b="0" dirty="0"/>
              <a:t>- </a:t>
            </a:r>
            <a:r>
              <a:rPr lang="en-US" sz="1100" b="0" dirty="0" smtClean="0"/>
              <a:t>All </a:t>
            </a:r>
            <a:r>
              <a:rPr lang="en-US" sz="1100" b="0" smtClean="0"/>
              <a:t>selected settings LSD </a:t>
            </a:r>
            <a:r>
              <a:rPr lang="en-US" sz="1100" b="0" dirty="0" smtClean="0"/>
              <a:t>display</a:t>
            </a:r>
            <a:r>
              <a:rPr lang="ru-RU" sz="1100" b="0" dirty="0" smtClean="0"/>
              <a:t> ;</a:t>
            </a:r>
            <a:r>
              <a:rPr lang="ru-RU" sz="1100" b="0" dirty="0"/>
              <a:t/>
            </a:r>
            <a:br>
              <a:rPr lang="ru-RU" sz="1100" b="0" dirty="0"/>
            </a:br>
            <a:r>
              <a:rPr lang="ru-RU" sz="1100" b="0" dirty="0"/>
              <a:t>- 10 </a:t>
            </a:r>
            <a:r>
              <a:rPr lang="en-US" sz="1100" b="0" dirty="0" smtClean="0"/>
              <a:t>speed “diagnostic” current  rising levels including “Auto” Mode</a:t>
            </a:r>
            <a:r>
              <a:rPr lang="ru-RU" sz="1100" b="0" dirty="0" smtClean="0"/>
              <a:t>, </a:t>
            </a:r>
          </a:p>
          <a:p>
            <a:r>
              <a:rPr lang="ru-RU" sz="1100" b="0" dirty="0" smtClean="0"/>
              <a:t>- </a:t>
            </a:r>
            <a:r>
              <a:rPr lang="ru-RU" sz="1100" b="0" dirty="0"/>
              <a:t>20 </a:t>
            </a:r>
            <a:r>
              <a:rPr lang="en-US" sz="1100" b="0" dirty="0" smtClean="0"/>
              <a:t>–hours of continuous use without the battery recharging</a:t>
            </a:r>
            <a:r>
              <a:rPr lang="ru-RU" sz="1100" b="0" dirty="0" smtClean="0"/>
              <a:t>;</a:t>
            </a:r>
            <a:r>
              <a:rPr lang="ru-RU" sz="1100" b="0" dirty="0"/>
              <a:t/>
            </a:r>
            <a:br>
              <a:rPr lang="ru-RU" sz="1100" b="0" dirty="0"/>
            </a:br>
            <a:r>
              <a:rPr lang="ru-RU" sz="1100" b="0" dirty="0"/>
              <a:t>- </a:t>
            </a:r>
            <a:r>
              <a:rPr lang="en-US" sz="1100" b="0" dirty="0" smtClean="0"/>
              <a:t>Small weight and dimensions</a:t>
            </a:r>
            <a:r>
              <a:rPr lang="ru-RU" sz="1100" b="0" dirty="0"/>
              <a:t/>
            </a:r>
            <a:br>
              <a:rPr lang="ru-RU" sz="1100" b="0" dirty="0"/>
            </a:br>
            <a:r>
              <a:rPr lang="ru-RU" sz="1100" b="0" dirty="0"/>
              <a:t> </a:t>
            </a:r>
            <a:endParaRPr lang="ru-RU" sz="1100" b="0" dirty="0">
              <a:solidFill>
                <a:srgbClr val="3333FF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84910" y="4477281"/>
            <a:ext cx="88365" cy="9001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75128"/>
            <a:ext cx="9361040" cy="1164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20968" y="-234573"/>
            <a:ext cx="2089517" cy="1530803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" y="311672"/>
            <a:ext cx="9143999" cy="10464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0" dirty="0" smtClean="0"/>
              <a:t>ELECTRO-DIAGNOSTIC DEVICE</a:t>
            </a:r>
            <a:r>
              <a:rPr lang="ru-RU" b="0" dirty="0" smtClean="0"/>
              <a:t> </a:t>
            </a:r>
            <a:r>
              <a:rPr lang="ru-RU" sz="2400" b="0" dirty="0" smtClean="0"/>
              <a:t>«</a:t>
            </a:r>
            <a:r>
              <a:rPr lang="en-US" sz="2400" dirty="0" err="1" smtClean="0"/>
              <a:t>PulpEst</a:t>
            </a:r>
            <a:r>
              <a:rPr lang="ru-RU" sz="2400" b="0" dirty="0" smtClean="0"/>
              <a:t>»</a:t>
            </a:r>
            <a:endParaRPr lang="ru-RU" sz="2400" b="0" dirty="0"/>
          </a:p>
          <a:p>
            <a:pPr algn="ctr"/>
            <a:r>
              <a:rPr lang="ru-RU" b="0" dirty="0" smtClean="0"/>
              <a:t> </a:t>
            </a:r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580112" y="1358112"/>
            <a:ext cx="3356438" cy="5479282"/>
            <a:chOff x="5580112" y="1358112"/>
            <a:chExt cx="3356438" cy="5479282"/>
          </a:xfrm>
        </p:grpSpPr>
        <p:pic>
          <p:nvPicPr>
            <p:cNvPr id="1029" name="Picture 5" descr="C:\Documents and Settings\Belykh\Рабочий стол\A9REECA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358112"/>
              <a:ext cx="3356438" cy="5479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D:\1\Photoshop\МАКЕТЫ\КАТАЛОГ\ГЕОСОФТ\фото Геософт\новые фотки\реклама гутта\гуттаэст c новым индикатором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297" t="58500" r="38163" b="38205"/>
            <a:stretch/>
          </p:blipFill>
          <p:spPr bwMode="auto">
            <a:xfrm>
              <a:off x="6723894" y="4097753"/>
              <a:ext cx="183623" cy="210939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4423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379"/>
    </mc:Choice>
    <mc:Fallback>
      <p:transition advTm="7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47857" y="2189491"/>
            <a:ext cx="3723552" cy="5845212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 descr="D:\работа\копия диска 060912\диск Д\сайт\версия 1\ФотЭст-ЛЭД\описание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2770" y="5007836"/>
            <a:ext cx="1886140" cy="531215"/>
          </a:xfrm>
          <a:prstGeom prst="rect">
            <a:avLst/>
          </a:prstGeom>
          <a:noFill/>
        </p:spPr>
      </p:pic>
      <p:pic>
        <p:nvPicPr>
          <p:cNvPr id="24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9496" y="-132515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57894" y="-252179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-20976" y="203088"/>
            <a:ext cx="925252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LABORATORY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FOTOPOLIMERIZATOR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b="0" dirty="0" smtClean="0">
                <a:solidFill>
                  <a:schemeClr val="tx2"/>
                </a:solidFill>
              </a:rPr>
              <a:t>«</a:t>
            </a:r>
            <a:r>
              <a:rPr lang="en-US" sz="2800" dirty="0" err="1" smtClean="0">
                <a:solidFill>
                  <a:schemeClr val="tx2"/>
                </a:solidFill>
              </a:rPr>
              <a:t>FotEst</a:t>
            </a:r>
            <a:r>
              <a:rPr lang="ru-RU" sz="2800" dirty="0" smtClean="0">
                <a:solidFill>
                  <a:schemeClr val="tx2"/>
                </a:solidFill>
              </a:rPr>
              <a:t>-</a:t>
            </a:r>
            <a:r>
              <a:rPr lang="en-US" sz="2800" dirty="0" smtClean="0">
                <a:solidFill>
                  <a:schemeClr val="tx2"/>
                </a:solidFill>
              </a:rPr>
              <a:t>LED</a:t>
            </a:r>
            <a:r>
              <a:rPr lang="ru-RU" sz="2800" b="0" dirty="0" smtClean="0">
                <a:solidFill>
                  <a:schemeClr val="tx2"/>
                </a:solidFill>
              </a:rPr>
              <a:t>»</a:t>
            </a:r>
            <a:r>
              <a:rPr lang="ru-RU" sz="2800" b="0" dirty="0" smtClean="0"/>
              <a:t> </a:t>
            </a:r>
            <a:endParaRPr lang="ru-RU" sz="2800" b="0" dirty="0"/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34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D:\работа\копия диска 060912\диск Д\сайт\версия 1\ФотЭст-ЛЭД\комплектация\комплект фотэст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84096" y="2201629"/>
            <a:ext cx="4207791" cy="2532754"/>
          </a:xfrm>
          <a:prstGeom prst="rect">
            <a:avLst/>
          </a:prstGeom>
          <a:noFill/>
        </p:spPr>
      </p:pic>
      <p:pic>
        <p:nvPicPr>
          <p:cNvPr id="79876" name="Picture 4" descr="D:\работа\копия диска 060912\диск Д\сайт\версия 1\ФотЭст-ЛЭД\описание\ФОТЭСТ-ЛЭД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43808" y="1816814"/>
            <a:ext cx="4583541" cy="328065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835">
        <p:split orient="vert"/>
      </p:transition>
    </mc:Choice>
    <mc:Fallback>
      <p:transition spd="slow" advTm="583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0217" y="2488250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 descr="D:\работа\копия диска 060912\диск Д\сайт\версия 1\ФотЭст-ЛЭД\описание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0157" y="4891964"/>
            <a:ext cx="1886140" cy="531215"/>
          </a:xfrm>
          <a:prstGeom prst="rect">
            <a:avLst/>
          </a:prstGeom>
          <a:noFill/>
        </p:spPr>
      </p:pic>
      <p:pic>
        <p:nvPicPr>
          <p:cNvPr id="29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6"/>
            <a:ext cx="9144000" cy="228746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0" y="1839306"/>
            <a:ext cx="9144000" cy="2287461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974702" y="2131259"/>
            <a:ext cx="7760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en-US" dirty="0" smtClean="0"/>
              <a:t>USED FOR COATING</a:t>
            </a:r>
            <a:r>
              <a:rPr lang="ru-RU" dirty="0" smtClean="0"/>
              <a:t> </a:t>
            </a:r>
          </a:p>
          <a:p>
            <a:endParaRPr lang="ru-RU" sz="1400" dirty="0" smtClean="0"/>
          </a:p>
        </p:txBody>
      </p:sp>
      <p:sp>
        <p:nvSpPr>
          <p:cNvPr id="32" name="Овал 31"/>
          <p:cNvSpPr/>
          <p:nvPr/>
        </p:nvSpPr>
        <p:spPr>
          <a:xfrm>
            <a:off x="452363" y="2144010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4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D:\работа\копия диска 060912\диск Д\сайт\версия 1\ФотЭст-ЛЭД\описание\ФОТЭСТ-ЛЭД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5403" y="4774889"/>
            <a:ext cx="1412856" cy="10112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8476" y="2601572"/>
            <a:ext cx="61158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b="0" dirty="0" smtClean="0"/>
              <a:t>IN JACKET CROWNS MANUFACTURING INCLUDING PLASTER MODELS</a:t>
            </a:r>
            <a:endParaRPr lang="ru-RU" sz="1600" b="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0" dirty="0" smtClean="0"/>
              <a:t>IN PROSTHESIS RESTORATION</a:t>
            </a:r>
            <a:endParaRPr lang="ru-RU" sz="1600" b="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0" dirty="0" smtClean="0"/>
              <a:t>IN INLAYS AND VENEERS MANUFACTURING USED IN THERAPEUTIC DENTAL PRACTICE</a:t>
            </a:r>
            <a:endParaRPr lang="ru-RU" sz="1600" b="0" dirty="0"/>
          </a:p>
        </p:txBody>
      </p:sp>
      <p:pic>
        <p:nvPicPr>
          <p:cNvPr id="36" name="Picture 3" descr="D:\работа\копия диска 060912\диск Д\сайт\версия 1\ФотЭст-ЛЭД\комплектация\комплект фотэст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9920" y="3625587"/>
            <a:ext cx="4207791" cy="2532754"/>
          </a:xfrm>
          <a:prstGeom prst="rect">
            <a:avLst/>
          </a:prstGeom>
          <a:noFill/>
        </p:spPr>
      </p:pic>
      <p:pic>
        <p:nvPicPr>
          <p:cNvPr id="21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9496" y="-132515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57894" y="-252179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-20976" y="203088"/>
            <a:ext cx="925252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LABORATORY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FOTOPOLIMERIZATOR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b="0" dirty="0" smtClean="0">
                <a:solidFill>
                  <a:schemeClr val="tx2"/>
                </a:solidFill>
              </a:rPr>
              <a:t>«</a:t>
            </a:r>
            <a:r>
              <a:rPr lang="en-US" sz="2800" dirty="0" err="1" smtClean="0">
                <a:solidFill>
                  <a:schemeClr val="tx2"/>
                </a:solidFill>
              </a:rPr>
              <a:t>FotEst</a:t>
            </a:r>
            <a:r>
              <a:rPr lang="ru-RU" sz="2800" dirty="0" smtClean="0">
                <a:solidFill>
                  <a:schemeClr val="tx2"/>
                </a:solidFill>
              </a:rPr>
              <a:t>-</a:t>
            </a:r>
            <a:r>
              <a:rPr lang="en-US" sz="2800" dirty="0" smtClean="0">
                <a:solidFill>
                  <a:schemeClr val="tx2"/>
                </a:solidFill>
              </a:rPr>
              <a:t>LED</a:t>
            </a:r>
            <a:r>
              <a:rPr lang="ru-RU" sz="2800" b="0" dirty="0" smtClean="0">
                <a:solidFill>
                  <a:schemeClr val="tx2"/>
                </a:solidFill>
              </a:rPr>
              <a:t>»</a:t>
            </a:r>
            <a:r>
              <a:rPr lang="ru-RU" sz="2800" b="0" dirty="0" smtClean="0"/>
              <a:t> </a:t>
            </a:r>
            <a:endParaRPr lang="ru-RU" sz="2800" b="0" dirty="0"/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817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621">
        <p:split orient="vert"/>
      </p:transition>
    </mc:Choice>
    <mc:Fallback>
      <p:transition spd="slow" advTm="762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0217" y="2488250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 descr="D:\работа\копия диска 060912\диск Д\сайт\версия 1\ФотЭст-ЛЭД\описание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0157" y="4891964"/>
            <a:ext cx="1886140" cy="531215"/>
          </a:xfrm>
          <a:prstGeom prst="rect">
            <a:avLst/>
          </a:prstGeom>
          <a:noFill/>
        </p:spPr>
      </p:pic>
      <p:pic>
        <p:nvPicPr>
          <p:cNvPr id="29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6"/>
            <a:ext cx="9144000" cy="228746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0" y="1839306"/>
            <a:ext cx="9144000" cy="2287461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044504" y="2130342"/>
            <a:ext cx="776052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 smtClean="0"/>
              <a:t>TWO RADIATOR TYPES</a:t>
            </a:r>
            <a:r>
              <a:rPr lang="ru-RU" kern="0" dirty="0" smtClean="0"/>
              <a:t>: </a:t>
            </a:r>
          </a:p>
          <a:p>
            <a:endParaRPr lang="ru-RU" sz="1600" b="0" kern="0" dirty="0"/>
          </a:p>
          <a:p>
            <a:r>
              <a:rPr lang="ru-RU" sz="1600" b="0" kern="0" dirty="0" smtClean="0"/>
              <a:t>12 LED</a:t>
            </a:r>
            <a:r>
              <a:rPr lang="en-US" sz="1600" b="0" kern="0" dirty="0" smtClean="0"/>
              <a:t>S</a:t>
            </a:r>
            <a:r>
              <a:rPr lang="ru-RU" sz="1600" b="0" kern="0" dirty="0" smtClean="0"/>
              <a:t> (</a:t>
            </a:r>
            <a:r>
              <a:rPr lang="en-US" sz="1600" b="0" kern="0" dirty="0" smtClean="0"/>
              <a:t>PRINCIPALSOURCE</a:t>
            </a:r>
            <a:r>
              <a:rPr lang="ru-RU" sz="1600" b="0" kern="0" dirty="0" smtClean="0"/>
              <a:t>) </a:t>
            </a:r>
            <a:r>
              <a:rPr lang="en-US" sz="1600" b="0" kern="0" dirty="0" smtClean="0"/>
              <a:t>AND</a:t>
            </a:r>
            <a:r>
              <a:rPr lang="ru-RU" sz="1600" b="0" kern="0" dirty="0" smtClean="0"/>
              <a:t> 1 </a:t>
            </a:r>
            <a:r>
              <a:rPr lang="en-US" sz="1600" b="0" kern="0" dirty="0" smtClean="0"/>
              <a:t>HALOGEN LAMP </a:t>
            </a:r>
            <a:endParaRPr lang="ru-RU" sz="1600" b="0" kern="0" dirty="0" smtClean="0"/>
          </a:p>
          <a:p>
            <a:endParaRPr lang="ru-RU" sz="1600" b="0" kern="0" dirty="0"/>
          </a:p>
          <a:p>
            <a:r>
              <a:rPr lang="ru-RU" sz="1600" b="0" kern="0" dirty="0" smtClean="0"/>
              <a:t>(</a:t>
            </a:r>
            <a:r>
              <a:rPr lang="en-US" sz="1600" b="0" kern="0" dirty="0" smtClean="0"/>
              <a:t>ADDITIONAL TRANSMITTING SOURCE ALLOWING POLIMERIZATION PROCESS WITH DENTAL PROSTHETI</a:t>
            </a:r>
            <a:r>
              <a:rPr lang="ru-RU" sz="1600" b="0" kern="0" dirty="0" smtClean="0"/>
              <a:t>С</a:t>
            </a:r>
            <a:r>
              <a:rPr lang="en-US" sz="1600" b="0" kern="0" dirty="0" smtClean="0"/>
              <a:t> HEATING</a:t>
            </a:r>
            <a:r>
              <a:rPr lang="ru-RU" sz="1600" b="0" kern="0" dirty="0" smtClean="0"/>
              <a:t>)</a:t>
            </a:r>
            <a:endParaRPr lang="ru-RU" sz="1600" b="0" dirty="0" smtClean="0"/>
          </a:p>
          <a:p>
            <a:endParaRPr lang="ru-RU" dirty="0" smtClean="0"/>
          </a:p>
        </p:txBody>
      </p:sp>
      <p:pic>
        <p:nvPicPr>
          <p:cNvPr id="34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D:\работа\копия диска 060912\диск Д\сайт\версия 1\ФотЭст-ЛЭД\описание\ФОТЭСТ-ЛЭД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5403" y="4774889"/>
            <a:ext cx="1412856" cy="1011248"/>
          </a:xfrm>
          <a:prstGeom prst="rect">
            <a:avLst/>
          </a:prstGeom>
          <a:noFill/>
        </p:spPr>
      </p:pic>
      <p:pic>
        <p:nvPicPr>
          <p:cNvPr id="36" name="Picture 3" descr="D:\работа\копия диска 060912\диск Д\сайт\версия 1\ФотЭст-ЛЭД\комплектация\комплект фотэст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9920" y="3625587"/>
            <a:ext cx="4207791" cy="2532754"/>
          </a:xfrm>
          <a:prstGeom prst="rect">
            <a:avLst/>
          </a:prstGeom>
          <a:noFill/>
        </p:spPr>
      </p:pic>
      <p:sp>
        <p:nvSpPr>
          <p:cNvPr id="21" name="Овал 20"/>
          <p:cNvSpPr/>
          <p:nvPr/>
        </p:nvSpPr>
        <p:spPr>
          <a:xfrm>
            <a:off x="452363" y="2144010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9496" y="-132515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57894" y="-252179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-20976" y="203088"/>
            <a:ext cx="925252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LABORATORY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FOTOPOLIMERIZATOR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b="0" dirty="0" smtClean="0">
                <a:solidFill>
                  <a:schemeClr val="tx2"/>
                </a:solidFill>
              </a:rPr>
              <a:t>«</a:t>
            </a:r>
            <a:r>
              <a:rPr lang="en-US" sz="2800" dirty="0" err="1" smtClean="0">
                <a:solidFill>
                  <a:schemeClr val="tx2"/>
                </a:solidFill>
              </a:rPr>
              <a:t>FotEst</a:t>
            </a:r>
            <a:r>
              <a:rPr lang="ru-RU" sz="2800" dirty="0" smtClean="0">
                <a:solidFill>
                  <a:schemeClr val="tx2"/>
                </a:solidFill>
              </a:rPr>
              <a:t>-</a:t>
            </a:r>
            <a:r>
              <a:rPr lang="en-US" sz="2800" dirty="0" smtClean="0">
                <a:solidFill>
                  <a:schemeClr val="tx2"/>
                </a:solidFill>
              </a:rPr>
              <a:t>LED</a:t>
            </a:r>
            <a:r>
              <a:rPr lang="ru-RU" sz="2800" b="0" dirty="0" smtClean="0">
                <a:solidFill>
                  <a:schemeClr val="tx2"/>
                </a:solidFill>
              </a:rPr>
              <a:t>»</a:t>
            </a:r>
            <a:r>
              <a:rPr lang="ru-RU" sz="2800" b="0" dirty="0" smtClean="0"/>
              <a:t> </a:t>
            </a:r>
            <a:endParaRPr lang="ru-RU" sz="2800" b="0" dirty="0"/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720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6987"/>
    </mc:Choice>
    <mc:Fallback>
      <p:transition advTm="6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3281" y="1623262"/>
            <a:ext cx="4309406" cy="6480721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54443"/>
            <a:ext cx="9361040" cy="126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54443"/>
            <a:ext cx="2388637" cy="1516758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859" y="260648"/>
            <a:ext cx="9252521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INTEGRATED ENDODONTIC COMPLEX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EndoEst</a:t>
            </a:r>
            <a:r>
              <a:rPr lang="ru-RU" sz="2800" dirty="0" smtClean="0">
                <a:solidFill>
                  <a:srgbClr val="000099"/>
                </a:solidFill>
              </a:rPr>
              <a:t>-</a:t>
            </a:r>
            <a:r>
              <a:rPr lang="en-US" sz="2800" dirty="0" smtClean="0">
                <a:solidFill>
                  <a:srgbClr val="000099"/>
                </a:solidFill>
              </a:rPr>
              <a:t>Assistant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6146" name="Picture 2" descr="D:\работа\копия диска 060912\диск Д\сайт\версия 2\эндоэст-ассистент\описание\мотор с насадками и кабелем 4_03 рус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547897"/>
            <a:ext cx="4225687" cy="4705189"/>
          </a:xfrm>
          <a:prstGeom prst="rect">
            <a:avLst/>
          </a:prstGeom>
          <a:noFill/>
        </p:spPr>
      </p:pic>
      <p:pic>
        <p:nvPicPr>
          <p:cNvPr id="32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603">
        <p:split orient="vert"/>
      </p:transition>
    </mc:Choice>
    <mc:Fallback>
      <p:transition spd="slow" advTm="660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88326" y="1823074"/>
            <a:ext cx="2777138" cy="4359536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52363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:\работа\копия диска 060912\диск Д\сайт\версия 2\эндоэст-ассистент\описание\мотор с насадками и кабелем 4_03 рус.png"/>
          <p:cNvPicPr>
            <a:picLocks noChangeAspect="1" noChangeArrowheads="1"/>
          </p:cNvPicPr>
          <p:nvPr/>
        </p:nvPicPr>
        <p:blipFill rotWithShape="1">
          <a:blip r:embed="rId5" cstate="print"/>
          <a:srcRect r="50000" b="76771"/>
          <a:stretch/>
        </p:blipFill>
        <p:spPr bwMode="auto">
          <a:xfrm>
            <a:off x="3419872" y="3314721"/>
            <a:ext cx="2065447" cy="1068464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629093" y="3818989"/>
            <a:ext cx="7552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b="0" dirty="0" smtClean="0"/>
              <a:t>Independent apexlocator</a:t>
            </a:r>
            <a:endParaRPr lang="ru-RU" sz="1400" b="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629095" y="4044469"/>
            <a:ext cx="7552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b="0" dirty="0" smtClean="0"/>
              <a:t>Root canal filler</a:t>
            </a:r>
            <a:endParaRPr lang="ru-RU" sz="1400" b="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629094" y="4322282"/>
            <a:ext cx="7552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b="0" dirty="0" smtClean="0"/>
              <a:t>Thermoplugger for obturation</a:t>
            </a:r>
            <a:endParaRPr lang="ru-RU" sz="1400" b="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629095" y="4604882"/>
            <a:ext cx="7552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b="0" dirty="0" smtClean="0"/>
              <a:t>Trans-illumination, polymerization, </a:t>
            </a:r>
            <a:endParaRPr lang="ru-RU" sz="1400" b="0" dirty="0" smtClean="0"/>
          </a:p>
          <a:p>
            <a:r>
              <a:rPr lang="ru-RU" sz="1400" b="0" dirty="0"/>
              <a:t> </a:t>
            </a:r>
            <a:r>
              <a:rPr lang="ru-RU" sz="1400" b="0" dirty="0" smtClean="0"/>
              <a:t>     </a:t>
            </a:r>
            <a:r>
              <a:rPr lang="en-US" sz="1400" b="0" dirty="0" smtClean="0"/>
              <a:t>oral photo-disinfection lamp</a:t>
            </a:r>
            <a:endParaRPr lang="ru-RU" sz="1400" b="0" dirty="0" smtClean="0"/>
          </a:p>
        </p:txBody>
      </p:sp>
      <p:sp>
        <p:nvSpPr>
          <p:cNvPr id="39" name="Прямоугольник 38"/>
          <p:cNvSpPr/>
          <p:nvPr/>
        </p:nvSpPr>
        <p:spPr>
          <a:xfrm>
            <a:off x="629092" y="5014601"/>
            <a:ext cx="7552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b="0" dirty="0" err="1" smtClean="0"/>
              <a:t>Negatoscope</a:t>
            </a:r>
            <a:r>
              <a:rPr lang="ru-RU" sz="1400" b="0" dirty="0" smtClean="0"/>
              <a:t>. </a:t>
            </a:r>
            <a:endParaRPr lang="ru-RU" sz="1400" b="0" dirty="0"/>
          </a:p>
        </p:txBody>
      </p:sp>
      <p:pic>
        <p:nvPicPr>
          <p:cNvPr id="23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54443"/>
            <a:ext cx="9361040" cy="126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54443"/>
            <a:ext cx="2388637" cy="1516758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859" y="260648"/>
            <a:ext cx="9252521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INTEGRATED ENDODONTIC COMPLEX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EndoEst</a:t>
            </a:r>
            <a:r>
              <a:rPr lang="ru-RU" sz="2800" dirty="0" smtClean="0">
                <a:solidFill>
                  <a:srgbClr val="000099"/>
                </a:solidFill>
              </a:rPr>
              <a:t>-</a:t>
            </a:r>
            <a:r>
              <a:rPr lang="en-US" sz="2800" dirty="0" smtClean="0">
                <a:solidFill>
                  <a:srgbClr val="000099"/>
                </a:solidFill>
              </a:rPr>
              <a:t>Assistant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629119" y="2235142"/>
            <a:ext cx="4162957" cy="4296085"/>
            <a:chOff x="4629119" y="2235142"/>
            <a:chExt cx="4162957" cy="4296085"/>
          </a:xfrm>
        </p:grpSpPr>
        <p:pic>
          <p:nvPicPr>
            <p:cNvPr id="6146" name="Picture 2" descr="D:\работа\копия диска 060912\диск Д\сайт\версия 2\эндоэст-ассистент\описание\мотор с насадками и кабелем 4_03 рус.pn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-497" b="497"/>
            <a:stretch/>
          </p:blipFill>
          <p:spPr bwMode="auto">
            <a:xfrm>
              <a:off x="4933802" y="2235142"/>
              <a:ext cx="3858274" cy="4296085"/>
            </a:xfrm>
            <a:prstGeom prst="rect">
              <a:avLst/>
            </a:prstGeom>
            <a:noFill/>
          </p:spPr>
        </p:pic>
        <p:sp>
          <p:nvSpPr>
            <p:cNvPr id="35" name="Прямоугольник 34"/>
            <p:cNvSpPr/>
            <p:nvPr/>
          </p:nvSpPr>
          <p:spPr>
            <a:xfrm>
              <a:off x="4629119" y="2510575"/>
              <a:ext cx="2365608" cy="71418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1026846" y="2284390"/>
            <a:ext cx="7760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ENDOMOTOR WITH INTEGRATED APEXLOCATOR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AND AUTOMATIC WORKING FILES “FEED” SYSTEM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220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418">
        <p:split orient="vert"/>
      </p:transition>
    </mc:Choice>
    <mc:Fallback>
      <p:transition spd="slow" advTm="941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  <p:bldP spid="38" grpId="0"/>
      <p:bldP spid="39" grpId="0"/>
      <p:bldP spid="2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/>
          <p:cNvGrpSpPr/>
          <p:nvPr/>
        </p:nvGrpSpPr>
        <p:grpSpPr>
          <a:xfrm>
            <a:off x="5286563" y="4271763"/>
            <a:ext cx="2539506" cy="2071702"/>
            <a:chOff x="714347" y="1857364"/>
            <a:chExt cx="4682962" cy="3772386"/>
          </a:xfrm>
        </p:grpSpPr>
        <p:pic>
          <p:nvPicPr>
            <p:cNvPr id="33" name="Picture 3" descr="I:\работа\ГОТОВЫЕ\версия Леше\руководство\фото\фото новых насадок\Насадка GUTTA-TP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1417938" y="3665199"/>
              <a:ext cx="3407317" cy="5217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4" name="Группа 47"/>
            <p:cNvGrpSpPr/>
            <p:nvPr/>
          </p:nvGrpSpPr>
          <p:grpSpPr>
            <a:xfrm>
              <a:off x="714347" y="2161589"/>
              <a:ext cx="1170741" cy="3468161"/>
              <a:chOff x="714347" y="2161589"/>
              <a:chExt cx="1170741" cy="3468161"/>
            </a:xfrm>
          </p:grpSpPr>
          <p:pic>
            <p:nvPicPr>
              <p:cNvPr id="40" name="Picture 2" descr="I:\работа\ГОТОВЫЕ\версия Леше\руководство\фото\фото новых насадок\Насадка MOTOR-DC копия2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5400000">
                <a:off x="-725038" y="3722663"/>
                <a:ext cx="3346472" cy="46770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Picture 7" descr="I:\работа\ГОТОВЫЕ\версия Леше\4.03\руководство\картинки 4-03 русс\Насадка MOTOR-ММ2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5400000">
                <a:off x="-63548" y="3681114"/>
                <a:ext cx="3468161" cy="4291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6" name="Picture 8" descr="I:\работа\ГОТОВЫЕ\версия Леше\4.03\руководство\картинки 4-03 русс\Насадка MOTOR-SAF-3 без стрелок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734036" y="3633649"/>
              <a:ext cx="3407317" cy="5848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9" descr="I:\работа\ГОТОВЫЕ\версия Леше\руководство\фото\фото новых насадок\лампа с с кнопкой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2624942" y="3503918"/>
              <a:ext cx="3772386" cy="47927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10" descr="I:\работа\ГОТОВЫЕ\версия Леше\руководство\фото\фото новых насадок\лампа к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3272447" y="3504887"/>
              <a:ext cx="3770666" cy="4790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11" descr="I:\работа\ГОТОВЫЕ\версия Леше\руководство\фото\фото новых насадок\лампа р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5400000">
              <a:off x="1930353" y="3504887"/>
              <a:ext cx="3770666" cy="4790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171" name="Picture 3" descr="D:\работа\копия диска 060912\диск Д\сайт\версия 2\эндоэст-ассистент\описание\Рисунок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95343" y="4305682"/>
            <a:ext cx="3813746" cy="2143140"/>
          </a:xfrm>
          <a:prstGeom prst="rect">
            <a:avLst/>
          </a:prstGeom>
          <a:noFill/>
        </p:spPr>
      </p:pic>
      <p:pic>
        <p:nvPicPr>
          <p:cNvPr id="2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271985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0" y="1412777"/>
            <a:ext cx="9144000" cy="27198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7543" y="1532604"/>
            <a:ext cx="8280921" cy="2762444"/>
          </a:xfrm>
        </p:spPr>
        <p:txBody>
          <a:bodyPr lIns="0">
            <a:noAutofit/>
          </a:bodyPr>
          <a:lstStyle/>
          <a:p>
            <a:pPr>
              <a:buClrTx/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implementation of almost all endodontic line of instruments in one device.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removable working attachments. Automatic reconfiguration system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into the device  corresponded to the connected working attachment.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possibility of constant functional capacity through additional working attachments acquisition.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Operational software updates via the Internet.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Independent  Li-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lon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power supply of high capacity. 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Bright color display.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Minimum wires number and compact size.</a:t>
            </a:r>
          </a:p>
          <a:p>
            <a:pPr>
              <a:buClrTx/>
              <a:buNone/>
            </a:pPr>
            <a:r>
              <a:rPr lang="en-US" sz="10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Endomotor/Apexlocator/Root canal filling/ Endomotor/</a:t>
            </a:r>
            <a:r>
              <a:rPr lang="en-US" sz="1000" b="1" i="1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Negatoscope</a:t>
            </a:r>
            <a:r>
              <a:rPr lang="en-US" sz="10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/Disinfection/Polymerization/Trans-illumination</a:t>
            </a:r>
            <a:endParaRPr lang="en-US" sz="1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9" name="Picture 2" descr="D:\работа\копия диска 060912\диск Д\сайт\версия 2\эндоэст-ассистент\комплектация\базовый комплект поставки с подставкой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80897" y="5447850"/>
            <a:ext cx="2412121" cy="1183901"/>
          </a:xfrm>
          <a:prstGeom prst="rect">
            <a:avLst/>
          </a:prstGeom>
          <a:noFill/>
        </p:spPr>
      </p:pic>
      <p:pic>
        <p:nvPicPr>
          <p:cNvPr id="30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54443"/>
            <a:ext cx="9361040" cy="126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54443"/>
            <a:ext cx="2388637" cy="1516758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859" y="260648"/>
            <a:ext cx="9252521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INTEGRATED ENDODONTIC COMPLEX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EndoEst</a:t>
            </a:r>
            <a:r>
              <a:rPr lang="ru-RU" sz="2800" dirty="0" smtClean="0">
                <a:solidFill>
                  <a:srgbClr val="000099"/>
                </a:solidFill>
              </a:rPr>
              <a:t>-</a:t>
            </a:r>
            <a:r>
              <a:rPr lang="en-US" sz="2800" dirty="0" smtClean="0">
                <a:solidFill>
                  <a:srgbClr val="000099"/>
                </a:solidFill>
              </a:rPr>
              <a:t>Assistant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5583">
        <p:split orient="vert"/>
      </p:transition>
    </mc:Choice>
    <mc:Fallback>
      <p:transition spd="slow" advTm="1558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179" y="1352128"/>
            <a:ext cx="9144000" cy="92474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-22179" y="1352128"/>
            <a:ext cx="9144000" cy="92474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395536" y="1563944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92481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6061515" y="3365823"/>
            <a:ext cx="2143140" cy="1631216"/>
            <a:chOff x="5929322" y="3571876"/>
            <a:chExt cx="2143140" cy="1631216"/>
          </a:xfrm>
        </p:grpSpPr>
        <p:pic>
          <p:nvPicPr>
            <p:cNvPr id="25" name="Picture 7" descr="F:\работа\ГОТОВЫЕ\версия Леше\реклама\презентация\лого микромега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29322" y="3857628"/>
              <a:ext cx="731322" cy="714380"/>
            </a:xfrm>
            <a:prstGeom prst="rect">
              <a:avLst/>
            </a:prstGeom>
            <a:noFill/>
          </p:spPr>
        </p:pic>
        <p:sp>
          <p:nvSpPr>
            <p:cNvPr id="28" name="Прямоугольник 27"/>
            <p:cNvSpPr/>
            <p:nvPr/>
          </p:nvSpPr>
          <p:spPr>
            <a:xfrm>
              <a:off x="6858016" y="3571876"/>
              <a:ext cx="1214446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 smtClean="0">
                  <a:solidFill>
                    <a:srgbClr val="000066"/>
                  </a:solidFill>
                </a:rPr>
                <a:t>Hero 642</a:t>
              </a:r>
            </a:p>
            <a:p>
              <a:r>
                <a:rPr lang="en-US" sz="1200" i="1" dirty="0" smtClean="0">
                  <a:solidFill>
                    <a:srgbClr val="000066"/>
                  </a:solidFill>
                </a:rPr>
                <a:t>Hero Shaper</a:t>
              </a:r>
              <a:endParaRPr lang="ru-RU" sz="1200" i="1" dirty="0" smtClean="0">
                <a:solidFill>
                  <a:srgbClr val="000066"/>
                </a:solidFill>
              </a:endParaRPr>
            </a:p>
            <a:p>
              <a:r>
                <a:rPr lang="en-US" sz="1200" i="1" dirty="0" err="1" smtClean="0">
                  <a:solidFill>
                    <a:srgbClr val="000066"/>
                  </a:solidFill>
                </a:rPr>
                <a:t>EndoFlare</a:t>
              </a:r>
              <a:endParaRPr lang="en-US" sz="1200" i="1" dirty="0" smtClean="0">
                <a:solidFill>
                  <a:srgbClr val="000066"/>
                </a:solidFill>
              </a:endParaRPr>
            </a:p>
            <a:p>
              <a:r>
                <a:rPr lang="en-US" sz="1200" i="1" dirty="0" smtClean="0">
                  <a:solidFill>
                    <a:srgbClr val="000066"/>
                  </a:solidFill>
                </a:rPr>
                <a:t>Hero Apical</a:t>
              </a:r>
            </a:p>
            <a:p>
              <a:r>
                <a:rPr lang="en-US" sz="1200" i="1" dirty="0" err="1" smtClean="0">
                  <a:solidFill>
                    <a:srgbClr val="000066"/>
                  </a:solidFill>
                </a:rPr>
                <a:t>Revo</a:t>
              </a:r>
              <a:r>
                <a:rPr lang="en-US" sz="1200" i="1" dirty="0" smtClean="0">
                  <a:solidFill>
                    <a:srgbClr val="000066"/>
                  </a:solidFill>
                </a:rPr>
                <a:t>-S</a:t>
              </a:r>
            </a:p>
            <a:p>
              <a:r>
                <a:rPr lang="en-US" sz="1200" i="1" dirty="0" smtClean="0">
                  <a:solidFill>
                    <a:srgbClr val="000066"/>
                  </a:solidFill>
                </a:rPr>
                <a:t>R-Endo</a:t>
              </a:r>
            </a:p>
            <a:p>
              <a:endParaRPr lang="en-US" sz="1400" i="1" dirty="0" smtClean="0">
                <a:solidFill>
                  <a:srgbClr val="000066"/>
                </a:solidFill>
              </a:endParaRPr>
            </a:p>
            <a:p>
              <a:endParaRPr lang="en-US" sz="1400" i="1" dirty="0" smtClean="0">
                <a:solidFill>
                  <a:srgbClr val="000066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1200086" y="2437129"/>
            <a:ext cx="2267572" cy="1200329"/>
            <a:chOff x="1142976" y="2643182"/>
            <a:chExt cx="2267572" cy="1200329"/>
          </a:xfrm>
        </p:grpSpPr>
        <p:pic>
          <p:nvPicPr>
            <p:cNvPr id="35" name="Picture 3" descr="F:\работа\ГОТОВЫЕ\PSD\логотипы для наклеек\Dentsply копия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0298" y="3000372"/>
              <a:ext cx="910250" cy="500066"/>
            </a:xfrm>
            <a:prstGeom prst="rect">
              <a:avLst/>
            </a:prstGeom>
            <a:noFill/>
          </p:spPr>
        </p:pic>
        <p:sp>
          <p:nvSpPr>
            <p:cNvPr id="42" name="Прямоугольник 41"/>
            <p:cNvSpPr/>
            <p:nvPr/>
          </p:nvSpPr>
          <p:spPr>
            <a:xfrm>
              <a:off x="1142976" y="2643182"/>
              <a:ext cx="192882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 err="1" smtClean="0">
                  <a:solidFill>
                    <a:srgbClr val="000066"/>
                  </a:solidFill>
                  <a:effectLst/>
                </a:rPr>
                <a:t>ProTaper</a:t>
              </a:r>
              <a:r>
                <a:rPr lang="en-US" sz="1200" i="1" dirty="0" smtClean="0">
                  <a:solidFill>
                    <a:srgbClr val="000066"/>
                  </a:solidFill>
                  <a:effectLst/>
                </a:rPr>
                <a:t> Universal </a:t>
              </a:r>
            </a:p>
            <a:p>
              <a:r>
                <a:rPr lang="en-US" sz="1200" i="1" dirty="0" smtClean="0">
                  <a:solidFill>
                    <a:srgbClr val="000066"/>
                  </a:solidFill>
                  <a:effectLst/>
                </a:rPr>
                <a:t>GT Series X</a:t>
              </a:r>
            </a:p>
            <a:p>
              <a:r>
                <a:rPr lang="en-US" sz="1200" i="1" dirty="0" smtClean="0">
                  <a:solidFill>
                    <a:srgbClr val="000066"/>
                  </a:solidFill>
                  <a:effectLst/>
                </a:rPr>
                <a:t>System GT</a:t>
              </a:r>
            </a:p>
            <a:p>
              <a:r>
                <a:rPr lang="en-US" sz="1200" i="1" dirty="0" err="1" smtClean="0">
                  <a:solidFill>
                    <a:srgbClr val="000066"/>
                  </a:solidFill>
                  <a:effectLst/>
                </a:rPr>
                <a:t>ProFile</a:t>
              </a:r>
              <a:endParaRPr lang="en-US" sz="1200" i="1" dirty="0" smtClean="0">
                <a:solidFill>
                  <a:srgbClr val="000066"/>
                </a:solidFill>
                <a:effectLst/>
              </a:endParaRPr>
            </a:p>
            <a:p>
              <a:r>
                <a:rPr lang="en-US" sz="1200" i="1" dirty="0" err="1" smtClean="0">
                  <a:solidFill>
                    <a:srgbClr val="000066"/>
                  </a:solidFill>
                  <a:effectLst/>
                </a:rPr>
                <a:t>PathFile</a:t>
              </a:r>
              <a:endParaRPr lang="ru-RU" sz="1200" i="1" dirty="0" smtClean="0">
                <a:solidFill>
                  <a:srgbClr val="000066"/>
                </a:solidFill>
                <a:effectLst/>
              </a:endParaRPr>
            </a:p>
            <a:p>
              <a:r>
                <a:rPr lang="en-US" sz="1200" i="1" dirty="0" smtClean="0">
                  <a:solidFill>
                    <a:srgbClr val="FF0000"/>
                  </a:solidFill>
                  <a:effectLst/>
                </a:rPr>
                <a:t>Wave One</a:t>
              </a: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632227" y="3794451"/>
            <a:ext cx="2714644" cy="461665"/>
            <a:chOff x="500034" y="4000504"/>
            <a:chExt cx="2714644" cy="461665"/>
          </a:xfrm>
        </p:grpSpPr>
        <p:pic>
          <p:nvPicPr>
            <p:cNvPr id="44" name="Picture 4" descr="F:\работа\ГОТОВЫЕ\PSD\логотипы для наклеек\2\лого Комет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14546" y="4000504"/>
              <a:ext cx="1000132" cy="358094"/>
            </a:xfrm>
            <a:prstGeom prst="rect">
              <a:avLst/>
            </a:prstGeom>
            <a:noFill/>
          </p:spPr>
        </p:pic>
        <p:sp>
          <p:nvSpPr>
            <p:cNvPr id="45" name="Прямоугольник 44"/>
            <p:cNvSpPr/>
            <p:nvPr/>
          </p:nvSpPr>
          <p:spPr>
            <a:xfrm>
              <a:off x="500034" y="4000504"/>
              <a:ext cx="16430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 err="1" smtClean="0">
                  <a:solidFill>
                    <a:srgbClr val="000066"/>
                  </a:solidFill>
                  <a:effectLst/>
                </a:rPr>
                <a:t>AlphaKite</a:t>
              </a:r>
              <a:r>
                <a:rPr lang="en-US" sz="1200" i="1" dirty="0" smtClean="0">
                  <a:solidFill>
                    <a:srgbClr val="000066"/>
                  </a:solidFill>
                  <a:effectLst/>
                </a:rPr>
                <a:t> System</a:t>
              </a:r>
            </a:p>
            <a:p>
              <a:r>
                <a:rPr lang="en-US" sz="1200" i="1" dirty="0" err="1" smtClean="0">
                  <a:solidFill>
                    <a:srgbClr val="000066"/>
                  </a:solidFill>
                  <a:effectLst/>
                </a:rPr>
                <a:t>EasyShape</a:t>
              </a:r>
              <a:r>
                <a:rPr lang="en-US" sz="1200" i="1" dirty="0" smtClean="0">
                  <a:solidFill>
                    <a:srgbClr val="000066"/>
                  </a:solidFill>
                  <a:effectLst/>
                </a:rPr>
                <a:t> System</a:t>
              </a: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632227" y="4723145"/>
            <a:ext cx="3071834" cy="646331"/>
            <a:chOff x="500034" y="4929198"/>
            <a:chExt cx="3071834" cy="646331"/>
          </a:xfrm>
        </p:grpSpPr>
        <p:pic>
          <p:nvPicPr>
            <p:cNvPr id="47" name="Picture 5" descr="F:\работа\ГОТОВЫЕ\версия Леше\реклама\презентация\VDW копия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/>
            </a:blip>
            <a:srcRect/>
            <a:stretch>
              <a:fillRect/>
            </a:stretch>
          </p:blipFill>
          <p:spPr bwMode="auto">
            <a:xfrm>
              <a:off x="1928794" y="4929198"/>
              <a:ext cx="1643074" cy="480130"/>
            </a:xfrm>
            <a:prstGeom prst="rect">
              <a:avLst/>
            </a:prstGeom>
            <a:noFill/>
          </p:spPr>
        </p:pic>
        <p:sp>
          <p:nvSpPr>
            <p:cNvPr id="48" name="Прямоугольник 47"/>
            <p:cNvSpPr/>
            <p:nvPr/>
          </p:nvSpPr>
          <p:spPr>
            <a:xfrm>
              <a:off x="500034" y="4929198"/>
              <a:ext cx="135730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 err="1" smtClean="0">
                  <a:solidFill>
                    <a:srgbClr val="000066"/>
                  </a:solidFill>
                  <a:effectLst/>
                </a:rPr>
                <a:t>FlexMaster</a:t>
              </a:r>
              <a:endParaRPr lang="en-US" sz="1200" i="1" dirty="0" smtClean="0">
                <a:solidFill>
                  <a:srgbClr val="000066"/>
                </a:solidFill>
                <a:effectLst/>
              </a:endParaRPr>
            </a:p>
            <a:p>
              <a:r>
                <a:rPr lang="en-US" sz="1200" i="1" dirty="0" err="1" smtClean="0">
                  <a:solidFill>
                    <a:srgbClr val="000066"/>
                  </a:solidFill>
                  <a:effectLst/>
                </a:rPr>
                <a:t>Mtwo</a:t>
              </a:r>
              <a:r>
                <a:rPr lang="en-US" sz="1200" i="1" dirty="0" smtClean="0">
                  <a:solidFill>
                    <a:srgbClr val="000066"/>
                  </a:solidFill>
                  <a:effectLst/>
                </a:rPr>
                <a:t> System</a:t>
              </a:r>
            </a:p>
            <a:p>
              <a:r>
                <a:rPr lang="en-US" sz="1200" i="1" dirty="0" smtClean="0">
                  <a:solidFill>
                    <a:srgbClr val="FF0000"/>
                  </a:solidFill>
                </a:rPr>
                <a:t>RECIPROC</a:t>
              </a:r>
              <a:endParaRPr lang="en-US" i="1" dirty="0" smtClean="0"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5847201" y="2508567"/>
            <a:ext cx="2500330" cy="717769"/>
            <a:chOff x="5715008" y="2714620"/>
            <a:chExt cx="2500330" cy="717769"/>
          </a:xfrm>
        </p:grpSpPr>
        <p:pic>
          <p:nvPicPr>
            <p:cNvPr id="50" name="Picture 6" descr="F:\работа\ГОТОВЫЕ\версия Леше\реклама\презентация\FKG Dentaire копия.png"/>
            <p:cNvPicPr>
              <a:picLocks noChangeAspect="1" noChangeArrowheads="1"/>
            </p:cNvPicPr>
            <p:nvPr/>
          </p:nvPicPr>
          <p:blipFill>
            <a:blip r:embed="rId8" cstate="print">
              <a:lum bright="-30000"/>
            </a:blip>
            <a:srcRect/>
            <a:stretch>
              <a:fillRect/>
            </a:stretch>
          </p:blipFill>
          <p:spPr bwMode="auto">
            <a:xfrm>
              <a:off x="5715008" y="2714620"/>
              <a:ext cx="1087585" cy="714380"/>
            </a:xfrm>
            <a:prstGeom prst="rect">
              <a:avLst/>
            </a:prstGeom>
            <a:noFill/>
          </p:spPr>
        </p:pic>
        <p:sp>
          <p:nvSpPr>
            <p:cNvPr id="51" name="Прямоугольник 50"/>
            <p:cNvSpPr/>
            <p:nvPr/>
          </p:nvSpPr>
          <p:spPr>
            <a:xfrm>
              <a:off x="6858016" y="2786058"/>
              <a:ext cx="135732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 err="1" smtClean="0">
                  <a:solidFill>
                    <a:srgbClr val="000066"/>
                  </a:solidFill>
                </a:rPr>
                <a:t>RaCe</a:t>
              </a:r>
              <a:r>
                <a:rPr lang="en-US" sz="1200" i="1" dirty="0" smtClean="0">
                  <a:solidFill>
                    <a:srgbClr val="000066"/>
                  </a:solidFill>
                </a:rPr>
                <a:t> &amp; S-Apex</a:t>
              </a:r>
            </a:p>
            <a:p>
              <a:r>
                <a:rPr lang="en-US" sz="1200" i="1" dirty="0" err="1" smtClean="0">
                  <a:solidFill>
                    <a:srgbClr val="000066"/>
                  </a:solidFill>
                </a:rPr>
                <a:t>BioRaCe</a:t>
              </a:r>
              <a:endParaRPr lang="en-US" sz="1200" i="1" dirty="0" smtClean="0">
                <a:solidFill>
                  <a:srgbClr val="000066"/>
                </a:solidFill>
              </a:endParaRPr>
            </a:p>
            <a:p>
              <a:r>
                <a:rPr lang="en-US" sz="1200" i="1" dirty="0" err="1" smtClean="0">
                  <a:solidFill>
                    <a:srgbClr val="000066"/>
                  </a:solidFill>
                </a:rPr>
                <a:t>iRaCe</a:t>
              </a:r>
              <a:endParaRPr lang="en-US" sz="1200" i="1" dirty="0" smtClean="0">
                <a:solidFill>
                  <a:srgbClr val="000066"/>
                </a:solidFill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5775763" y="4756182"/>
            <a:ext cx="2786082" cy="461665"/>
            <a:chOff x="5643570" y="4929198"/>
            <a:chExt cx="2786082" cy="461665"/>
          </a:xfrm>
        </p:grpSpPr>
        <p:pic>
          <p:nvPicPr>
            <p:cNvPr id="53" name="Picture 9" descr="F:\работа\ГОТОВЫЕ\версия Леше\реклама\презентация\sendoline логотип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43570" y="5072074"/>
              <a:ext cx="1357322" cy="230420"/>
            </a:xfrm>
            <a:prstGeom prst="rect">
              <a:avLst/>
            </a:prstGeom>
            <a:noFill/>
          </p:spPr>
        </p:pic>
        <p:sp>
          <p:nvSpPr>
            <p:cNvPr id="54" name="Прямоугольник 53"/>
            <p:cNvSpPr/>
            <p:nvPr/>
          </p:nvSpPr>
          <p:spPr>
            <a:xfrm>
              <a:off x="7215206" y="4929198"/>
              <a:ext cx="12144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 err="1" smtClean="0">
                  <a:solidFill>
                    <a:srgbClr val="000066"/>
                  </a:solidFill>
                </a:rPr>
                <a:t>NiTi</a:t>
              </a:r>
              <a:r>
                <a:rPr lang="en-US" sz="1200" i="1" dirty="0" smtClean="0">
                  <a:solidFill>
                    <a:srgbClr val="000066"/>
                  </a:solidFill>
                </a:rPr>
                <a:t>-TEE</a:t>
              </a:r>
            </a:p>
            <a:p>
              <a:r>
                <a:rPr lang="en-US" sz="1200" i="1" dirty="0" smtClean="0">
                  <a:solidFill>
                    <a:srgbClr val="000066"/>
                  </a:solidFill>
                </a:rPr>
                <a:t>S5 Endo Files</a:t>
              </a: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5418573" y="5580401"/>
            <a:ext cx="2000264" cy="386838"/>
            <a:chOff x="6072198" y="5857892"/>
            <a:chExt cx="2000264" cy="386838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6786578" y="5967731"/>
              <a:ext cx="128588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 smtClean="0">
                  <a:solidFill>
                    <a:srgbClr val="000066"/>
                  </a:solidFill>
                  <a:effectLst/>
                </a:rPr>
                <a:t>CMA </a:t>
              </a:r>
              <a:r>
                <a:rPr lang="en-US" sz="1200" i="1" dirty="0" smtClean="0">
                  <a:solidFill>
                    <a:srgbClr val="000066"/>
                  </a:solidFill>
                </a:rPr>
                <a:t>System</a:t>
              </a:r>
              <a:endParaRPr lang="en-US" sz="1200" i="1" dirty="0" smtClean="0">
                <a:solidFill>
                  <a:srgbClr val="000066"/>
                </a:solidFill>
                <a:effectLst/>
              </a:endParaRPr>
            </a:p>
          </p:txBody>
        </p:sp>
        <p:pic>
          <p:nvPicPr>
            <p:cNvPr id="57" name="Picture 2" descr="F:\работа\ГОТОВЫЕ\версия Леше\реклама\презентация\версия ассистент\R&amp;S лого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72198" y="5857892"/>
              <a:ext cx="785818" cy="382554"/>
            </a:xfrm>
            <a:prstGeom prst="rect">
              <a:avLst/>
            </a:prstGeom>
            <a:noFill/>
          </p:spPr>
        </p:pic>
      </p:grpSp>
      <p:grpSp>
        <p:nvGrpSpPr>
          <p:cNvPr id="58" name="Группа 57"/>
          <p:cNvGrpSpPr/>
          <p:nvPr/>
        </p:nvGrpSpPr>
        <p:grpSpPr>
          <a:xfrm>
            <a:off x="2346739" y="5580401"/>
            <a:ext cx="2928958" cy="461665"/>
            <a:chOff x="3428992" y="5786454"/>
            <a:chExt cx="2928958" cy="461665"/>
          </a:xfrm>
        </p:grpSpPr>
        <p:pic>
          <p:nvPicPr>
            <p:cNvPr id="59" name="Picture 8" descr="F:\работа\ГОТОВЫЕ\версия Леше\реклама\презентация\логотип сиброн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428992" y="5786454"/>
              <a:ext cx="1543265" cy="428628"/>
            </a:xfrm>
            <a:prstGeom prst="rect">
              <a:avLst/>
            </a:prstGeom>
            <a:noFill/>
          </p:spPr>
        </p:pic>
        <p:sp>
          <p:nvSpPr>
            <p:cNvPr id="60" name="Прямоугольник 59"/>
            <p:cNvSpPr/>
            <p:nvPr/>
          </p:nvSpPr>
          <p:spPr>
            <a:xfrm>
              <a:off x="5072066" y="5786454"/>
              <a:ext cx="12858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 smtClean="0">
                  <a:solidFill>
                    <a:srgbClr val="000066"/>
                  </a:solidFill>
                  <a:effectLst/>
                </a:rPr>
                <a:t>Twisted Files</a:t>
              </a:r>
            </a:p>
            <a:p>
              <a:r>
                <a:rPr lang="ru-RU" sz="1200" i="1" dirty="0" smtClean="0">
                  <a:solidFill>
                    <a:srgbClr val="000066"/>
                  </a:solidFill>
                  <a:effectLst/>
                </a:rPr>
                <a:t>К3 </a:t>
              </a:r>
              <a:r>
                <a:rPr lang="en-US" sz="1200" i="1" dirty="0" smtClean="0">
                  <a:solidFill>
                    <a:srgbClr val="000066"/>
                  </a:solidFill>
                  <a:effectLst/>
                </a:rPr>
                <a:t>Endo</a:t>
              </a:r>
            </a:p>
          </p:txBody>
        </p:sp>
      </p:grpSp>
      <p:pic>
        <p:nvPicPr>
          <p:cNvPr id="61" name="Picture 3" descr="D:\работа\эндоэст-ассистент\презентация\КАРТИНКИ ДЛЯ 403\эндомотор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23650" y="2508567"/>
            <a:ext cx="2566427" cy="28584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2" name="Прямоугольник 61"/>
          <p:cNvSpPr/>
          <p:nvPr/>
        </p:nvSpPr>
        <p:spPr>
          <a:xfrm>
            <a:off x="785786" y="1502905"/>
            <a:ext cx="8328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LARGE PROGRAMS LIBRARY FOR ENDODONTIC ROTATING NI-TI </a:t>
            </a:r>
            <a:endParaRPr lang="ru-RU" dirty="0" smtClean="0"/>
          </a:p>
          <a:p>
            <a:r>
              <a:rPr lang="en-US" dirty="0" smtClean="0"/>
              <a:t>FILES SYSTEMS OF LEADING MANUFACTURES </a:t>
            </a:r>
            <a:endParaRPr lang="ru-RU" dirty="0" smtClean="0"/>
          </a:p>
          <a:p>
            <a:r>
              <a:rPr lang="ru-RU" b="0" dirty="0" smtClean="0">
                <a:solidFill>
                  <a:srgbClr val="000099"/>
                </a:solidFill>
              </a:rPr>
              <a:t/>
            </a:r>
            <a:br>
              <a:rPr lang="ru-RU" b="0" dirty="0" smtClean="0">
                <a:solidFill>
                  <a:srgbClr val="000099"/>
                </a:solidFill>
              </a:rPr>
            </a:br>
            <a:endParaRPr lang="ru-RU" b="0" dirty="0" smtClean="0">
              <a:solidFill>
                <a:srgbClr val="000099"/>
              </a:solidFill>
            </a:endParaRPr>
          </a:p>
        </p:txBody>
      </p:sp>
      <p:pic>
        <p:nvPicPr>
          <p:cNvPr id="3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54443"/>
            <a:ext cx="9361040" cy="126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54443"/>
            <a:ext cx="2388637" cy="1516758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2859" y="260648"/>
            <a:ext cx="9252521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INTEGRATED ENDODONTIC COMPLEX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EndoEst</a:t>
            </a:r>
            <a:r>
              <a:rPr lang="ru-RU" sz="2800" dirty="0" smtClean="0">
                <a:solidFill>
                  <a:srgbClr val="000099"/>
                </a:solidFill>
              </a:rPr>
              <a:t>-</a:t>
            </a:r>
            <a:r>
              <a:rPr lang="en-US" sz="2800" dirty="0" smtClean="0">
                <a:solidFill>
                  <a:srgbClr val="000099"/>
                </a:solidFill>
              </a:rPr>
              <a:t>Assistant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6148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2299">
        <p:split orient="vert"/>
      </p:transition>
    </mc:Choice>
    <mc:Fallback>
      <p:transition spd="slow" advTm="1229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20733" y="1451994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171400"/>
            <a:ext cx="4658604" cy="84249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85926"/>
            <a:ext cx="9144000" cy="149905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0" y="1785926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13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:\работа\копия диска 060912\диск Д\сайт\версия 2\ЭНДОЭСТ МОТОР-МИНИ\ОПИСАНИЕ\логотип мотор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99758" y="3755150"/>
            <a:ext cx="2170603" cy="732332"/>
          </a:xfrm>
          <a:prstGeom prst="rect">
            <a:avLst/>
          </a:prstGeom>
          <a:noFill/>
        </p:spPr>
      </p:pic>
      <p:pic>
        <p:nvPicPr>
          <p:cNvPr id="24" name="Picture 5" descr="C:\Documents and Settings\Belykh\Рабочий стол\на сегодня\mini2d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5810" flipH="1">
            <a:off x="620688" y="4497626"/>
            <a:ext cx="4076953" cy="1506789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990067" y="2277742"/>
            <a:ext cx="5725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99"/>
                </a:solidFill>
              </a:rPr>
              <a:t>6 </a:t>
            </a:r>
            <a:r>
              <a:rPr lang="en-US" dirty="0" smtClean="0">
                <a:solidFill>
                  <a:srgbClr val="000099"/>
                </a:solidFill>
              </a:rPr>
              <a:t>HOURS OF CONTINUOUS OPERATION </a:t>
            </a:r>
            <a:endParaRPr lang="ru-RU" dirty="0" smtClean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WITHOUT THE BATTERY RECHARGING</a:t>
            </a:r>
            <a:endParaRPr lang="ru-RU" dirty="0">
              <a:solidFill>
                <a:srgbClr val="000099"/>
              </a:solidFill>
              <a:effectLst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28250" y="2420888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43508" y="116632"/>
            <a:ext cx="8856984" cy="9079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ENDODONTIC  MOTOR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err="1" smtClean="0">
                <a:solidFill>
                  <a:srgbClr val="000099"/>
                </a:solidFill>
              </a:rPr>
              <a:t>EndoEst</a:t>
            </a:r>
            <a:r>
              <a:rPr lang="en-US" sz="2800" dirty="0" smtClean="0">
                <a:solidFill>
                  <a:srgbClr val="000099"/>
                </a:solidFill>
              </a:rPr>
              <a:t> Motor-Mini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endParaRPr lang="ru-RU" sz="2500" b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:\1\Photoshop\Для рассылки\Слава\индивидуальная рассылка\макеты\ЭНДОЭСТ-SVE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591" y="3666970"/>
            <a:ext cx="1055545" cy="105554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6117264" y="1089025"/>
            <a:ext cx="2748587" cy="5409251"/>
            <a:chOff x="6117264" y="1089025"/>
            <a:chExt cx="2748587" cy="5409251"/>
          </a:xfrm>
        </p:grpSpPr>
        <p:pic>
          <p:nvPicPr>
            <p:cNvPr id="29" name="Picture 2" descr="C:\Documents and Settings\Belykh\Рабочий стол\на сегодня\mini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264" y="1089025"/>
              <a:ext cx="2748587" cy="5409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D:\1\Photoshop\МАКЕТЫ\КАТАЛОГ\ГЕОСОФТ\фото Геософт\новые фотки\реклама гутта\гуттаэст c новым индикатором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297" t="58500" r="38163" b="38205"/>
            <a:stretch/>
          </p:blipFill>
          <p:spPr bwMode="auto">
            <a:xfrm>
              <a:off x="8100392" y="4403650"/>
              <a:ext cx="183623" cy="210939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65515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114">
        <p:split orient="vert"/>
      </p:transition>
    </mc:Choice>
    <mc:Fallback>
      <p:transition spd="slow" advTm="711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Belykh\Рабочий стол\IMAG01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29" b="4485"/>
          <a:stretch/>
        </p:blipFill>
        <p:spPr bwMode="auto">
          <a:xfrm>
            <a:off x="805823" y="3324764"/>
            <a:ext cx="3229102" cy="183759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9093" y="5072991"/>
            <a:ext cx="3870899" cy="1042616"/>
          </a:xfrm>
          <a:prstGeom prst="rect">
            <a:avLst/>
          </a:prstGeom>
          <a:ln w="3175"/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D:\1\Photoshop\МАКЕТЫ\Сертификаты, обучение\Сертификат 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1270" y="3342411"/>
            <a:ext cx="2483496" cy="1489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2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22965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0" y="1839307"/>
            <a:ext cx="9144000" cy="122965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52363" y="2262940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928738" y="1916832"/>
            <a:ext cx="2065989" cy="82418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1732" y="4320345"/>
            <a:ext cx="2838201" cy="2085232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1611" y="5067915"/>
            <a:ext cx="1091407" cy="131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48475" y="2161745"/>
            <a:ext cx="7760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AS A GIFT TO THE ENDOEST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MOTORS AND ENDOEST-ASSISTANT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– CERTIFICATE FOR ENDODONTICS TRAINING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5132634"/>
            <a:ext cx="516667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 </a:t>
            </a:r>
          </a:p>
          <a:p>
            <a:r>
              <a:rPr lang="ru-RU" sz="2100" dirty="0" smtClean="0">
                <a:solidFill>
                  <a:schemeClr val="tx1">
                    <a:lumMod val="50000"/>
                  </a:schemeClr>
                </a:solidFill>
              </a:rPr>
              <a:t>С</a:t>
            </a:r>
            <a:r>
              <a:rPr lang="en-US" sz="2100" dirty="0" smtClean="0">
                <a:solidFill>
                  <a:schemeClr val="tx1">
                    <a:lumMod val="50000"/>
                  </a:schemeClr>
                </a:solidFill>
              </a:rPr>
              <a:t>ERTIFICATE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454649"/>
                </a:solidFill>
              </a:rPr>
              <a:t>FOR ENDODONTICS TRAINING</a:t>
            </a:r>
            <a:endParaRPr lang="ru-RU" sz="1400" dirty="0">
              <a:solidFill>
                <a:srgbClr val="45464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645" y="4947462"/>
            <a:ext cx="1167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000099"/>
                </a:solidFill>
              </a:rPr>
              <a:t>+</a:t>
            </a:r>
          </a:p>
        </p:txBody>
      </p:sp>
      <p:pic>
        <p:nvPicPr>
          <p:cNvPr id="19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54443"/>
            <a:ext cx="9361040" cy="126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54443"/>
            <a:ext cx="2388637" cy="1516758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2859" y="260648"/>
            <a:ext cx="9252521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INTEGRATED ENDODONTIC COMPLEX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smtClean="0">
                <a:solidFill>
                  <a:srgbClr val="000099"/>
                </a:solidFill>
              </a:rPr>
              <a:t>EndoEst</a:t>
            </a:r>
            <a:r>
              <a:rPr lang="ru-RU" sz="2800" dirty="0" smtClean="0">
                <a:solidFill>
                  <a:srgbClr val="000099"/>
                </a:solidFill>
              </a:rPr>
              <a:t>-</a:t>
            </a:r>
            <a:r>
              <a:rPr lang="en-US" sz="2800" dirty="0" smtClean="0">
                <a:solidFill>
                  <a:srgbClr val="000099"/>
                </a:solidFill>
              </a:rPr>
              <a:t>Assistant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906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1760"/>
    </mc:Choice>
    <mc:Fallback>
      <p:transition advTm="11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00413" y="2238827"/>
            <a:ext cx="2468112" cy="3489171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91839"/>
            <a:ext cx="9361040" cy="126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8" y="-91838"/>
            <a:ext cx="2181593" cy="1419548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-10119" y="235103"/>
            <a:ext cx="9252520" cy="10926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ULTRASOUND BATHS</a:t>
            </a:r>
            <a:r>
              <a:rPr lang="ru-RU" sz="2000" b="0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dirty="0" err="1" smtClean="0">
                <a:solidFill>
                  <a:srgbClr val="000099"/>
                </a:solidFill>
              </a:rPr>
              <a:t>UltraEst</a:t>
            </a:r>
            <a:r>
              <a:rPr lang="ru-RU" sz="2500" b="0" dirty="0" smtClean="0">
                <a:solidFill>
                  <a:srgbClr val="000099"/>
                </a:solidFill>
              </a:rPr>
              <a:t>»</a:t>
            </a:r>
            <a:r>
              <a:rPr lang="en-US" sz="2500" b="0" dirty="0">
                <a:solidFill>
                  <a:srgbClr val="000099"/>
                </a:solidFill>
              </a:rPr>
              <a:t>,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dirty="0" err="1" smtClean="0">
                <a:solidFill>
                  <a:srgbClr val="000099"/>
                </a:solidFill>
              </a:rPr>
              <a:t>UltraEst</a:t>
            </a:r>
            <a:r>
              <a:rPr lang="ru-RU" sz="2500" dirty="0" smtClean="0">
                <a:solidFill>
                  <a:srgbClr val="000099"/>
                </a:solidFill>
              </a:rPr>
              <a:t>-М</a:t>
            </a:r>
            <a:r>
              <a:rPr lang="ru-RU" sz="2500" b="0" dirty="0">
                <a:solidFill>
                  <a:srgbClr val="000099"/>
                </a:solidFill>
              </a:rPr>
              <a:t>»</a:t>
            </a:r>
            <a:r>
              <a:rPr lang="en-US" sz="2500" b="0" dirty="0">
                <a:solidFill>
                  <a:srgbClr val="000099"/>
                </a:solidFill>
              </a:rPr>
              <a:t>,</a:t>
            </a:r>
            <a:r>
              <a:rPr lang="ru-RU" sz="2500" b="0" dirty="0">
                <a:solidFill>
                  <a:srgbClr val="000099"/>
                </a:solidFill>
              </a:rPr>
              <a:t> </a:t>
            </a:r>
            <a:r>
              <a:rPr lang="ru-RU" sz="2500" b="0" dirty="0" smtClean="0">
                <a:solidFill>
                  <a:srgbClr val="000099"/>
                </a:solidFill>
              </a:rPr>
              <a:t>«</a:t>
            </a:r>
            <a:r>
              <a:rPr lang="en-US" sz="2500" dirty="0" err="1" smtClean="0">
                <a:solidFill>
                  <a:srgbClr val="000099"/>
                </a:solidFill>
              </a:rPr>
              <a:t>UltraEst</a:t>
            </a:r>
            <a:r>
              <a:rPr lang="en-US" sz="2500" dirty="0" smtClean="0">
                <a:solidFill>
                  <a:srgbClr val="000099"/>
                </a:solidFill>
              </a:rPr>
              <a:t> </a:t>
            </a:r>
            <a:r>
              <a:rPr lang="ru-RU" sz="2500" dirty="0" smtClean="0">
                <a:solidFill>
                  <a:srgbClr val="000099"/>
                </a:solidFill>
              </a:rPr>
              <a:t>-</a:t>
            </a:r>
            <a:r>
              <a:rPr lang="en-US" sz="2500" dirty="0" smtClean="0">
                <a:solidFill>
                  <a:srgbClr val="000099"/>
                </a:solidFill>
              </a:rPr>
              <a:t>FSM</a:t>
            </a:r>
            <a:r>
              <a:rPr lang="ru-RU" sz="2500" b="0" dirty="0" smtClean="0">
                <a:solidFill>
                  <a:srgbClr val="000099"/>
                </a:solidFill>
              </a:rPr>
              <a:t>» </a:t>
            </a:r>
            <a:endParaRPr lang="ru-RU" sz="2500" b="0" dirty="0">
              <a:solidFill>
                <a:srgbClr val="000099"/>
              </a:solidFill>
            </a:endParaRPr>
          </a:p>
          <a:p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28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22991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0" y="1839308"/>
            <a:ext cx="9144000" cy="122991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026772" y="2229832"/>
            <a:ext cx="7760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COMBINING OF PRE-STERILIZATION CLEANING </a:t>
            </a:r>
          </a:p>
          <a:p>
            <a:r>
              <a:rPr lang="en-US" dirty="0" smtClean="0"/>
              <a:t>AND DISINFECTION POSSIBILITY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</a:rPr>
              <a:t>(</a:t>
            </a:r>
            <a:r>
              <a:rPr lang="en-US" dirty="0" smtClean="0">
                <a:solidFill>
                  <a:srgbClr val="000099"/>
                </a:solidFill>
              </a:rPr>
              <a:t>clinically proven</a:t>
            </a:r>
            <a:r>
              <a:rPr lang="ru-RU" dirty="0" smtClean="0">
                <a:solidFill>
                  <a:srgbClr val="000099"/>
                </a:solidFill>
              </a:rPr>
              <a:t>)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52363" y="2342200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gray">
          <a:xfrm>
            <a:off x="465491" y="3524640"/>
            <a:ext cx="4058452" cy="236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Little time of instruments treatment</a:t>
            </a:r>
            <a:endParaRPr lang="ru-RU" sz="1600" b="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ru-RU" sz="1600" b="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The combining of pre-sterilization cleaning and disinfection possibility in one working cycle of the unit – saving time and working solution.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87042" name="Picture 2" descr="D:\работа\копия диска 060912\диск Д\сайт\версия 2\УльтраЭст\ультраэст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4727" y="2171965"/>
            <a:ext cx="1681275" cy="23887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7043" name="Picture 3" descr="D:\работа\копия диска 060912\диск Д\сайт\версия 2\УльтраЭст\логотип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7242" y="3394753"/>
            <a:ext cx="967228" cy="444872"/>
          </a:xfrm>
          <a:prstGeom prst="rect">
            <a:avLst/>
          </a:prstGeom>
          <a:noFill/>
        </p:spPr>
      </p:pic>
      <p:pic>
        <p:nvPicPr>
          <p:cNvPr id="14" name="Picture 2" descr="D:\работа\копия диска 060912\диск Д\сайт\версия 1\УльтраЭст-М\описание\логотип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0856" y="3770704"/>
            <a:ext cx="1042442" cy="425417"/>
          </a:xfrm>
          <a:prstGeom prst="rect">
            <a:avLst/>
          </a:prstGeom>
          <a:noFill/>
        </p:spPr>
      </p:pic>
      <p:pic>
        <p:nvPicPr>
          <p:cNvPr id="18" name="Picture 2" descr="D:\работа\копия диска 060912\диск Д\сайт\версия 1\УЛьтраЭст-ФСМ\описание\логотип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0196" y="4107896"/>
            <a:ext cx="1295810" cy="483614"/>
          </a:xfrm>
          <a:prstGeom prst="rect">
            <a:avLst/>
          </a:prstGeom>
          <a:noFill/>
        </p:spPr>
      </p:pic>
      <p:pic>
        <p:nvPicPr>
          <p:cNvPr id="2050" name="Picture 2" descr="C:\Documents and Settings\Belykh\Рабочий стол\на сегодня\glestm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2006" y="4583456"/>
            <a:ext cx="2659767" cy="219314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работа\копия диска 060912\диск Д\сайт\версия 1\УЛьтраЭст-ФСМ\описание\ультра фсм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93110" y="4662373"/>
            <a:ext cx="1851129" cy="1964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2998">
        <p:split orient="vert"/>
      </p:transition>
    </mc:Choice>
    <mc:Fallback>
      <p:transition spd="slow" advTm="1299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23817" y="2148099"/>
            <a:ext cx="2727342" cy="3855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"/>
          <p:cNvSpPr txBox="1">
            <a:spLocks noChangeArrowheads="1"/>
          </p:cNvSpPr>
          <p:nvPr/>
        </p:nvSpPr>
        <p:spPr bwMode="gray">
          <a:xfrm>
            <a:off x="594853" y="3403855"/>
            <a:ext cx="3929090" cy="300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1600" b="0" dirty="0" smtClean="0"/>
              <a:t>Quick heating and slow cooling down</a:t>
            </a:r>
            <a:endParaRPr lang="ru-RU" sz="1600" b="0" dirty="0" smtClean="0"/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ru-RU" sz="1100" b="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1600" b="0" dirty="0" smtClean="0"/>
              <a:t>Little sterilization time</a:t>
            </a:r>
            <a:r>
              <a:rPr lang="ru-RU" sz="1600" b="0" dirty="0" smtClean="0"/>
              <a:t> 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ru-RU" sz="1600" b="0" dirty="0" smtClean="0"/>
              <a:t>        </a:t>
            </a:r>
            <a:r>
              <a:rPr lang="en-US" sz="1600" b="0" dirty="0" smtClean="0"/>
              <a:t>from</a:t>
            </a:r>
            <a:r>
              <a:rPr lang="ru-RU" sz="1600" b="0" dirty="0" smtClean="0"/>
              <a:t> </a:t>
            </a:r>
            <a:r>
              <a:rPr lang="ru-RU" sz="1600" b="0" dirty="0"/>
              <a:t>10 </a:t>
            </a:r>
            <a:r>
              <a:rPr lang="en-US" sz="1600" b="0" dirty="0" smtClean="0"/>
              <a:t>sec</a:t>
            </a:r>
            <a:r>
              <a:rPr lang="ru-RU" sz="1600" b="0" dirty="0" smtClean="0"/>
              <a:t> </a:t>
            </a:r>
            <a:r>
              <a:rPr lang="en-US" sz="1600" b="0" dirty="0" smtClean="0"/>
              <a:t>-</a:t>
            </a:r>
            <a:r>
              <a:rPr lang="ru-RU" sz="1600" b="0" dirty="0" smtClean="0"/>
              <a:t> </a:t>
            </a:r>
            <a:r>
              <a:rPr lang="en-US" sz="1600" b="0" dirty="0" smtClean="0"/>
              <a:t>till</a:t>
            </a:r>
            <a:r>
              <a:rPr lang="ru-RU" sz="1600" b="0" dirty="0" smtClean="0"/>
              <a:t> </a:t>
            </a:r>
            <a:r>
              <a:rPr lang="ru-RU" sz="1600" b="0" dirty="0"/>
              <a:t>3 </a:t>
            </a:r>
            <a:r>
              <a:rPr lang="en-US" sz="1600" b="0" dirty="0" smtClean="0"/>
              <a:t>min</a:t>
            </a:r>
            <a:endParaRPr lang="ru-RU" sz="1600" b="0" dirty="0"/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ru-RU" sz="1100" b="0" dirty="0" smtClean="0"/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1600" b="0" dirty="0" smtClean="0"/>
              <a:t>Ceramic glass provides even glass bead filler heating</a:t>
            </a:r>
            <a:endParaRPr lang="ru-RU" sz="1600" b="0" dirty="0" smtClean="0"/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ru-RU" sz="1100" b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1600" b="0" kern="0" dirty="0" smtClean="0"/>
              <a:t>Compact dimensions </a:t>
            </a:r>
            <a:endParaRPr lang="ru-RU" sz="1600" b="0" dirty="0"/>
          </a:p>
        </p:txBody>
      </p:sp>
      <p:pic>
        <p:nvPicPr>
          <p:cNvPr id="99331" name="Picture 3" descr="D:\работа\копия диска 060912\диск Д\сайт\версия 1\ТермоЭст\termoe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2605" y="3877982"/>
            <a:ext cx="1069767" cy="431856"/>
          </a:xfrm>
          <a:prstGeom prst="rect">
            <a:avLst/>
          </a:prstGeom>
          <a:noFill/>
        </p:spPr>
      </p:pic>
      <p:pic>
        <p:nvPicPr>
          <p:cNvPr id="18" name="Picture 5" descr="D:\работа\копия диска 060912\диск Д\сайт\версия 1\ТермоЭст\термоэст стерилизация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2605" y="4564177"/>
            <a:ext cx="1296144" cy="1728191"/>
          </a:xfrm>
          <a:prstGeom prst="rect">
            <a:avLst/>
          </a:prstGeom>
          <a:noFill/>
        </p:spPr>
      </p:pic>
      <p:pic>
        <p:nvPicPr>
          <p:cNvPr id="21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>
            <a:spLocks/>
          </p:cNvSpPr>
          <p:nvPr/>
        </p:nvSpPr>
        <p:spPr>
          <a:xfrm>
            <a:off x="1" y="164203"/>
            <a:ext cx="925252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GLASS BEAD STERILIZER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err="1" smtClean="0">
                <a:solidFill>
                  <a:srgbClr val="000099"/>
                </a:solidFill>
              </a:rPr>
              <a:t>ThermoEst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  <p:pic>
        <p:nvPicPr>
          <p:cNvPr id="26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00607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0" y="1839308"/>
            <a:ext cx="9144000" cy="100607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150188" y="2201174"/>
            <a:ext cx="77605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DESK SIZE COMPACT GLASS BEAD STERILIZER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452363" y="2201174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5" descr="D:\работа\копия диска 060912\диск Д\сайт\версия 1\ТермоЭст\thermo-600x60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07703" y="3558596"/>
            <a:ext cx="2428080" cy="273388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3051">
        <p:split orient="vert"/>
      </p:transition>
    </mc:Choice>
    <mc:Fallback>
      <p:transition spd="slow" advTm="130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94" y="0"/>
            <a:ext cx="5235666" cy="82535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93811" y="1930262"/>
            <a:ext cx="2655064" cy="3753466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39307"/>
            <a:ext cx="9144000" cy="108563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0" y="1839308"/>
            <a:ext cx="9144000" cy="108563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009338" y="2212848"/>
            <a:ext cx="77605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DESK SIZE COMPACT GLASS BEAD STERILIZER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52363" y="2228520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4" descr="D:\работа\копия диска 060912\диск Д\сайт\версия 1\ТермоЭст-Керамик\termo_ceramic-600x6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9459" y="2830811"/>
            <a:ext cx="2653917" cy="310813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gray">
          <a:xfrm>
            <a:off x="452363" y="3134292"/>
            <a:ext cx="4312623" cy="250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1600" b="0" dirty="0" smtClean="0"/>
              <a:t>Quick heating and slow cooling down</a:t>
            </a:r>
            <a:endParaRPr lang="ru-RU" sz="1600" b="0" dirty="0" smtClean="0"/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ru-RU" sz="800" b="0" dirty="0" smtClean="0"/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1600" b="0" dirty="0" smtClean="0"/>
              <a:t>Little sterilization time</a:t>
            </a:r>
            <a:r>
              <a:rPr lang="ru-RU" sz="1600" b="0" dirty="0" smtClean="0"/>
              <a:t> </a:t>
            </a:r>
          </a:p>
          <a:p>
            <a:pPr lvl="0">
              <a:spcBef>
                <a:spcPct val="20000"/>
              </a:spcBef>
              <a:buClr>
                <a:schemeClr val="tx2"/>
              </a:buClr>
            </a:pPr>
            <a:r>
              <a:rPr lang="ru-RU" sz="1600" b="0" dirty="0"/>
              <a:t> </a:t>
            </a:r>
            <a:r>
              <a:rPr lang="ru-RU" sz="1600" b="0" dirty="0" smtClean="0"/>
              <a:t>      (</a:t>
            </a:r>
            <a:r>
              <a:rPr lang="en-US" sz="1600" b="0" dirty="0" smtClean="0"/>
              <a:t>not more than </a:t>
            </a:r>
            <a:r>
              <a:rPr lang="ru-RU" sz="1600" b="0" dirty="0" smtClean="0"/>
              <a:t>3</a:t>
            </a:r>
            <a:r>
              <a:rPr lang="en-US" sz="1600" b="0" dirty="0" smtClean="0"/>
              <a:t> min)</a:t>
            </a:r>
            <a:endParaRPr lang="ru-RU" sz="1600" b="0" dirty="0" smtClean="0"/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ru-RU" sz="800" b="0" dirty="0" smtClean="0"/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1600" b="0" dirty="0" smtClean="0"/>
              <a:t>There is a protective cover with a hole to “drain“  filler</a:t>
            </a:r>
            <a:endParaRPr lang="ru-RU" sz="1600" b="0" dirty="0" smtClean="0"/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ru-RU" sz="800" b="0" dirty="0" smtClean="0"/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1600" b="0" dirty="0" smtClean="0"/>
              <a:t>Special protection from filler “splashing”.</a:t>
            </a:r>
            <a:r>
              <a:rPr lang="ru-RU" sz="1600" b="0" dirty="0" smtClean="0"/>
              <a:t> </a:t>
            </a:r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ru-RU" sz="1600" b="0" dirty="0" smtClean="0"/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ru-RU" sz="1600" b="0" dirty="0" smtClean="0"/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ru-RU" sz="1400" b="0" dirty="0" smtClean="0"/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</a:pPr>
            <a:endParaRPr lang="ru-RU" sz="1200" b="0" dirty="0" smtClean="0"/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</a:pPr>
            <a:endParaRPr lang="ru-RU" sz="1200" b="0" dirty="0" smtClean="0"/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</a:pPr>
            <a:endParaRPr lang="ru-RU" sz="1200" b="0" dirty="0" smtClean="0"/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</a:pPr>
            <a:endParaRPr lang="ru-RU" sz="1200" b="0" kern="0" dirty="0" smtClean="0"/>
          </a:p>
          <a:p>
            <a:r>
              <a:rPr lang="ru-RU" sz="1200" b="0" dirty="0" smtClean="0"/>
              <a:t/>
            </a:r>
            <a:br>
              <a:rPr lang="ru-RU" sz="1200" b="0" dirty="0" smtClean="0"/>
            </a:br>
            <a:endParaRPr lang="ru-RU" sz="1200" b="0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</a:rPr>
            </a:b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R="0" lvl="1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28" name="Picture 4" descr="D:\работа\копия диска 060912\диск Д\сайт\версия 1\ТермоЭст-Керамик\описание\ловушка и отверстие вмест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8736" y="5278881"/>
            <a:ext cx="2461446" cy="1013600"/>
          </a:xfrm>
          <a:prstGeom prst="rect">
            <a:avLst/>
          </a:prstGeom>
          <a:noFill/>
        </p:spPr>
      </p:pic>
      <p:pic>
        <p:nvPicPr>
          <p:cNvPr id="1030" name="Picture 6" descr="D:\работа\копия диска 060912\диск Д\сайт\версия 1\ТермоЭст-Керамик\описание\termoest-cera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244" y="3556567"/>
            <a:ext cx="1500198" cy="500856"/>
          </a:xfrm>
          <a:prstGeom prst="rect">
            <a:avLst/>
          </a:prstGeom>
          <a:noFill/>
        </p:spPr>
      </p:pic>
      <p:pic>
        <p:nvPicPr>
          <p:cNvPr id="32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607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>
            <a:spLocks/>
          </p:cNvSpPr>
          <p:nvPr/>
        </p:nvSpPr>
        <p:spPr>
          <a:xfrm>
            <a:off x="1" y="164203"/>
            <a:ext cx="925252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GLASS BEAD STERILIZER</a:t>
            </a:r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err="1" smtClean="0">
                <a:solidFill>
                  <a:srgbClr val="000099"/>
                </a:solidFill>
              </a:rPr>
              <a:t>ThermoEst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r>
              <a:rPr lang="ru-RU" sz="2000" b="0" dirty="0" smtClean="0">
                <a:solidFill>
                  <a:srgbClr val="000099"/>
                </a:solidFill>
              </a:rPr>
              <a:t> </a:t>
            </a:r>
            <a:endParaRPr lang="ru-RU" sz="2500" b="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1090">
        <p:split orient="vert"/>
      </p:transition>
    </mc:Choice>
    <mc:Fallback>
      <p:transition spd="slow" advTm="1109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8986" y="1666172"/>
            <a:ext cx="9361040" cy="3419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660525" y="1334096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1660525" y="1334096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29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161" r="14441" b="2833"/>
          <a:stretch/>
        </p:blipFill>
        <p:spPr bwMode="auto">
          <a:xfrm flipH="1">
            <a:off x="6444208" y="3545775"/>
            <a:ext cx="3250014" cy="2232124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0"/>
              </a:schemeClr>
            </a:glow>
            <a:softEdge rad="8001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 rot="736147">
            <a:off x="-577668" y="1792846"/>
            <a:ext cx="3858627" cy="2826873"/>
          </a:xfrm>
          <a:prstGeom prst="rect">
            <a:avLst/>
          </a:prstGeom>
          <a:ln>
            <a:noFill/>
          </a:ln>
          <a:effectLst>
            <a:glow rad="1905000">
              <a:schemeClr val="bg1">
                <a:alpha val="0"/>
              </a:schemeClr>
            </a:glow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4"/>
          <p:cNvSpPr txBox="1">
            <a:spLocks noChangeArrowheads="1"/>
          </p:cNvSpPr>
          <p:nvPr/>
        </p:nvSpPr>
        <p:spPr>
          <a:xfrm>
            <a:off x="1464687" y="3608735"/>
            <a:ext cx="6153694" cy="17526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rgbClr val="777777"/>
                </a:solidFill>
              </a:rPr>
              <a:t>Closed Joint Stock Company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777777"/>
                </a:solidFill>
              </a:rPr>
              <a:t> </a:t>
            </a:r>
            <a:r>
              <a:rPr lang="ru-RU" sz="4400" dirty="0" smtClean="0">
                <a:solidFill>
                  <a:srgbClr val="777777"/>
                </a:solidFill>
              </a:rPr>
              <a:t>«</a:t>
            </a:r>
            <a:r>
              <a:rPr lang="en-US" sz="4400" dirty="0" err="1" smtClean="0">
                <a:solidFill>
                  <a:srgbClr val="777777"/>
                </a:solidFill>
              </a:rPr>
              <a:t>Geosoft</a:t>
            </a:r>
            <a:r>
              <a:rPr lang="en-US" sz="4400" dirty="0" smtClean="0">
                <a:solidFill>
                  <a:srgbClr val="777777"/>
                </a:solidFill>
              </a:rPr>
              <a:t> Dent</a:t>
            </a:r>
            <a:r>
              <a:rPr lang="ru-RU" sz="4400" dirty="0" smtClean="0">
                <a:solidFill>
                  <a:srgbClr val="777777"/>
                </a:solidFill>
              </a:rPr>
              <a:t>»</a:t>
            </a:r>
            <a:endParaRPr lang="en-US" sz="4400" dirty="0">
              <a:solidFill>
                <a:srgbClr val="777777"/>
              </a:solidFill>
            </a:endParaRPr>
          </a:p>
        </p:txBody>
      </p:sp>
      <p:sp>
        <p:nvSpPr>
          <p:cNvPr id="2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82468" y="5517232"/>
            <a:ext cx="1944216" cy="299913"/>
          </a:xfrm>
        </p:spPr>
        <p:txBody>
          <a:bodyPr/>
          <a:lstStyle/>
          <a:p>
            <a:pPr algn="l"/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www.geosoft.ru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1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5276" y="2176492"/>
            <a:ext cx="3240359" cy="1179806"/>
          </a:xfrm>
          <a:prstGeom prst="rect">
            <a:avLst/>
          </a:prstGeom>
          <a:noFill/>
          <a:effectLst>
            <a:glow rad="63500">
              <a:schemeClr val="bg1">
                <a:lumMod val="75000"/>
                <a:alpha val="57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617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3987">
        <p:split orient="vert"/>
      </p:transition>
    </mc:Choice>
    <mc:Fallback>
      <p:transition spd="slow" advTm="1398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171400"/>
            <a:ext cx="4658604" cy="84249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13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20733" y="1451994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D:\работа\копия диска 060912\диск Д\сайт\версия 2\ЭНДОЭСТ МОТОР-МИНИ\ОПИСАНИЕ\логотип мотор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99758" y="3755150"/>
            <a:ext cx="2170603" cy="732332"/>
          </a:xfrm>
          <a:prstGeom prst="rect">
            <a:avLst/>
          </a:prstGeom>
          <a:noFill/>
        </p:spPr>
      </p:pic>
      <p:pic>
        <p:nvPicPr>
          <p:cNvPr id="27" name="Picture 5" descr="C:\Documents and Settings\Belykh\Рабочий стол\на сегодня\mini2d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5810" flipH="1">
            <a:off x="620688" y="4497626"/>
            <a:ext cx="4076953" cy="1506789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78606" y="2315168"/>
            <a:ext cx="5138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BUILT  IN APEXLOCATOR DOESN’T ALLOW</a:t>
            </a:r>
            <a:endParaRPr lang="ru-RU" dirty="0" smtClean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GOING BEYOND THE APEX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28250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43508" y="116632"/>
            <a:ext cx="8856984" cy="9079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ENDODONTIC  MOTOR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err="1" smtClean="0">
                <a:solidFill>
                  <a:srgbClr val="000099"/>
                </a:solidFill>
              </a:rPr>
              <a:t>EndoEst</a:t>
            </a:r>
            <a:r>
              <a:rPr lang="en-US" sz="2800" dirty="0" smtClean="0">
                <a:solidFill>
                  <a:srgbClr val="000099"/>
                </a:solidFill>
              </a:rPr>
              <a:t> Motor-Mini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endParaRPr lang="ru-RU" sz="2500" b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2" name="Picture 2" descr="D:\1\Photoshop\Для рассылки\Слава\индивидуальная рассылка\макеты\ЭНДОЭСТ-SVE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591" y="3666970"/>
            <a:ext cx="1055545" cy="105554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6117264" y="1089025"/>
            <a:ext cx="2748587" cy="5409251"/>
            <a:chOff x="6117264" y="1089025"/>
            <a:chExt cx="2748587" cy="5409251"/>
          </a:xfrm>
        </p:grpSpPr>
        <p:pic>
          <p:nvPicPr>
            <p:cNvPr id="29" name="Picture 2" descr="C:\Documents and Settings\Belykh\Рабочий стол\на сегодня\mini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264" y="1089025"/>
              <a:ext cx="2748587" cy="5409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D:\1\Photoshop\МАКЕТЫ\КАТАЛОГ\ГЕОСОФТ\фото Геософт\новые фотки\реклама гутта\гуттаэст c новым индикатором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297" t="58500" r="38163" b="38205"/>
            <a:stretch/>
          </p:blipFill>
          <p:spPr bwMode="auto">
            <a:xfrm>
              <a:off x="8100392" y="4403650"/>
              <a:ext cx="183623" cy="210939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4384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340">
        <p:split orient="vert"/>
      </p:transition>
    </mc:Choice>
    <mc:Fallback>
      <p:transition spd="slow" advTm="73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171400"/>
            <a:ext cx="4658604" cy="842493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Documents and Settings\Belykh\Рабочий стол\на сегодня\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20733" y="1451994"/>
            <a:ext cx="3400856" cy="533864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839307"/>
            <a:ext cx="9144000" cy="14456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0" y="1839307"/>
            <a:ext cx="9144000" cy="14456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C:\Documents and Settings\Belykh\Рабочий стол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361040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pic>
        <p:nvPicPr>
          <p:cNvPr id="13" name="Picture 3" descr="C:\Documents and Settings\Belykh\Рабочий стол\logo_geosoft_d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98202"/>
            <a:ext cx="971575" cy="353748"/>
          </a:xfrm>
          <a:prstGeom prst="rect">
            <a:avLst/>
          </a:prstGeom>
          <a:noFill/>
          <a:effectLst>
            <a:glow rad="12700">
              <a:schemeClr val="bg1">
                <a:lumMod val="85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:\работа\копия диска 060912\диск Д\сайт\версия 2\ЭНДОЭСТ МОТОР-МИНИ\ОПИСАНИЕ\логотип мотор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99758" y="3755150"/>
            <a:ext cx="2170603" cy="732332"/>
          </a:xfrm>
          <a:prstGeom prst="rect">
            <a:avLst/>
          </a:prstGeom>
          <a:noFill/>
        </p:spPr>
      </p:pic>
      <p:pic>
        <p:nvPicPr>
          <p:cNvPr id="24" name="Picture 5" descr="C:\Documents and Settings\Belykh\Рабочий стол\на сегодня\mini2d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5810" flipH="1">
            <a:off x="620688" y="4497626"/>
            <a:ext cx="4076953" cy="1506789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012763" y="2435904"/>
            <a:ext cx="5005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RECIPROCAL FILES WORK POSSIBILITY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28250" y="2427536"/>
            <a:ext cx="353460" cy="360040"/>
          </a:xfrm>
          <a:prstGeom prst="ellipse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FF"/>
              </a:gs>
              <a:gs pos="100000">
                <a:srgbClr val="000099"/>
              </a:gs>
            </a:gsLst>
            <a:lin ang="2700000" scaled="1"/>
            <a:tileRect/>
          </a:gra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43508" y="116632"/>
            <a:ext cx="8856984" cy="9079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0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</a:rPr>
              <a:t>ENDODONTIC  MOTOR </a:t>
            </a:r>
            <a:r>
              <a:rPr lang="ru-RU" sz="2800" b="0" dirty="0" smtClean="0">
                <a:solidFill>
                  <a:srgbClr val="000099"/>
                </a:solidFill>
              </a:rPr>
              <a:t>«</a:t>
            </a:r>
            <a:r>
              <a:rPr lang="en-US" sz="2800" dirty="0" err="1" smtClean="0">
                <a:solidFill>
                  <a:srgbClr val="000099"/>
                </a:solidFill>
              </a:rPr>
              <a:t>EndoEst</a:t>
            </a:r>
            <a:r>
              <a:rPr lang="en-US" sz="2800" dirty="0" smtClean="0">
                <a:solidFill>
                  <a:srgbClr val="000099"/>
                </a:solidFill>
              </a:rPr>
              <a:t> Motor-Mini</a:t>
            </a:r>
            <a:r>
              <a:rPr lang="ru-RU" sz="2800" b="0" dirty="0" smtClean="0">
                <a:solidFill>
                  <a:srgbClr val="000099"/>
                </a:solidFill>
              </a:rPr>
              <a:t>» </a:t>
            </a:r>
            <a:endParaRPr lang="ru-RU" sz="2800" b="0" dirty="0">
              <a:solidFill>
                <a:srgbClr val="000099"/>
              </a:solidFill>
            </a:endParaRPr>
          </a:p>
          <a:p>
            <a:pPr algn="ctr"/>
            <a:endParaRPr lang="ru-RU" sz="2500" b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098" name="Picture 2" descr="D:\1\Photoshop\Для рассылки\Слава\индивидуальная рассылка\макеты\ЭНДОЭСТ-SVE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591" y="3666970"/>
            <a:ext cx="1055545" cy="105554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Documents and Settings\Belykh\Рабочий стол\020604figur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8479" r="-14614" b="3043"/>
          <a:stretch/>
        </p:blipFill>
        <p:spPr bwMode="auto">
          <a:xfrm>
            <a:off x="-336917" y="-291064"/>
            <a:ext cx="1883795" cy="1380089"/>
          </a:xfrm>
          <a:prstGeom prst="rect">
            <a:avLst/>
          </a:prstGeom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6117264" y="1089025"/>
            <a:ext cx="2748587" cy="5409251"/>
            <a:chOff x="6117264" y="1089025"/>
            <a:chExt cx="2748587" cy="5409251"/>
          </a:xfrm>
        </p:grpSpPr>
        <p:pic>
          <p:nvPicPr>
            <p:cNvPr id="29" name="Picture 2" descr="C:\Documents and Settings\Belykh\Рабочий стол\на сегодня\mini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264" y="1089025"/>
              <a:ext cx="2748587" cy="5409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D:\1\Photoshop\МАКЕТЫ\КАТАЛОГ\ГЕОСОФТ\фото Геософт\новые фотки\реклама гутта\гуттаэст c новым индикатором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297" t="58500" r="38163" b="38205"/>
            <a:stretch/>
          </p:blipFill>
          <p:spPr bwMode="auto">
            <a:xfrm>
              <a:off x="8100392" y="4403650"/>
              <a:ext cx="183623" cy="210939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819157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554">
        <p:split orient="vert"/>
      </p:transition>
    </mc:Choice>
    <mc:Fallback>
      <p:transition spd="slow" advTm="655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Другая 41">
      <a:dk1>
        <a:srgbClr val="202F6A"/>
      </a:dk1>
      <a:lt1>
        <a:sysClr val="window" lastClr="FFFFFF"/>
      </a:lt1>
      <a:dk2>
        <a:srgbClr val="202F6A"/>
      </a:dk2>
      <a:lt2>
        <a:srgbClr val="DBF0F9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10015</TotalTime>
  <Words>2041</Words>
  <Application>Microsoft Office PowerPoint</Application>
  <PresentationFormat>Экран (4:3)</PresentationFormat>
  <Paragraphs>493</Paragraphs>
  <Slides>74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Закрытое акционерное общество Template</dc:title>
  <dc:creator>SvetaES</dc:creator>
  <cp:lastModifiedBy>Efimchuk</cp:lastModifiedBy>
  <cp:revision>1183</cp:revision>
  <dcterms:created xsi:type="dcterms:W3CDTF">2012-10-08T11:58:15Z</dcterms:created>
  <dcterms:modified xsi:type="dcterms:W3CDTF">2014-05-20T12:05:27Z</dcterms:modified>
</cp:coreProperties>
</file>